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6858000" cy="9144000"/>
  <p:defaultTextStyle>
    <a:defPPr>
      <a:defRPr lang="de-DE"/>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4" autoAdjust="0"/>
    <p:restoredTop sz="94660"/>
  </p:normalViewPr>
  <p:slideViewPr>
    <p:cSldViewPr>
      <p:cViewPr>
        <p:scale>
          <a:sx n="93" d="100"/>
          <a:sy n="93" d="100"/>
        </p:scale>
        <p:origin x="-320" y="-9904"/>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26137-5930-4F09-AFD6-0EC9196682A7}" type="datetimeFigureOut">
              <a:rPr lang="de-DE" smtClean="0"/>
              <a:t>15.01.21</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F98A1-3938-431A-8DDD-1633EB8415A6}" type="slidenum">
              <a:rPr lang="de-DE" smtClean="0"/>
              <a:t>‹Nr.›</a:t>
            </a:fld>
            <a:endParaRPr lang="de-DE"/>
          </a:p>
        </p:txBody>
      </p:sp>
    </p:spTree>
    <p:extLst>
      <p:ext uri="{BB962C8B-B14F-4D97-AF65-F5344CB8AC3E}">
        <p14:creationId xmlns:p14="http://schemas.microsoft.com/office/powerpoint/2010/main" val="307064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23F98A1-3938-431A-8DDD-1633EB8415A6}" type="slidenum">
              <a:rPr lang="de-DE" smtClean="0"/>
              <a:t>1</a:t>
            </a:fld>
            <a:endParaRPr lang="de-DE"/>
          </a:p>
        </p:txBody>
      </p:sp>
    </p:spTree>
    <p:extLst>
      <p:ext uri="{BB962C8B-B14F-4D97-AF65-F5344CB8AC3E}">
        <p14:creationId xmlns:p14="http://schemas.microsoft.com/office/powerpoint/2010/main" val="3168054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597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4258800" y="-1"/>
            <a:ext cx="7128000" cy="30279975"/>
          </a:xfrm>
          <a:prstGeom prst="rect">
            <a:avLst/>
          </a:prstGeom>
          <a:solidFill>
            <a:srgbClr val="00758C"/>
          </a:solidFill>
          <a:ln>
            <a:solidFill>
              <a:srgbClr val="0075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userDrawn="1"/>
        </p:nvSpPr>
        <p:spPr>
          <a:xfrm>
            <a:off x="919787" y="2093959"/>
            <a:ext cx="13358800" cy="646331"/>
          </a:xfrm>
          <a:prstGeom prst="rect">
            <a:avLst/>
          </a:prstGeom>
          <a:noFill/>
        </p:spPr>
        <p:txBody>
          <a:bodyPr wrap="square" rtlCol="0">
            <a:spAutoFit/>
          </a:bodyPr>
          <a:lstStyle/>
          <a:p>
            <a:r>
              <a:rPr lang="en-US" sz="3600" noProof="0" dirty="0"/>
              <a:t>Interdisciplinary</a:t>
            </a:r>
            <a:r>
              <a:rPr lang="de-DE" sz="3600" dirty="0"/>
              <a:t> Project</a:t>
            </a:r>
            <a:r>
              <a:rPr lang="de-DE" sz="3600" baseline="0" dirty="0"/>
              <a:t> 2020/21</a:t>
            </a:r>
            <a:endParaRPr lang="de-DE" sz="3600" dirty="0"/>
          </a:p>
        </p:txBody>
      </p:sp>
      <p:pic>
        <p:nvPicPr>
          <p:cNvPr id="1026" name="Picture 2" descr="C:\Users\th\Desktop\Logo_tes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929346" y="666379"/>
            <a:ext cx="6277222" cy="37213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userDrawn="1"/>
        </p:nvSpPr>
        <p:spPr>
          <a:xfrm>
            <a:off x="14779497" y="4711021"/>
            <a:ext cx="6048672" cy="707886"/>
          </a:xfrm>
          <a:prstGeom prst="rect">
            <a:avLst/>
          </a:prstGeom>
          <a:noFill/>
        </p:spPr>
        <p:txBody>
          <a:bodyPr wrap="square" rtlCol="0">
            <a:spAutoFit/>
          </a:bodyPr>
          <a:lstStyle/>
          <a:p>
            <a:r>
              <a:rPr lang="de-DE" sz="4000" dirty="0">
                <a:solidFill>
                  <a:schemeClr val="bg1"/>
                </a:solidFill>
                <a:latin typeface="Arial" panose="020B0604020202020204" pitchFamily="34" charset="0"/>
                <a:cs typeface="Arial" panose="020B0604020202020204" pitchFamily="34" charset="0"/>
              </a:rPr>
              <a:t>Campus Kamp-Lintfort</a:t>
            </a:r>
          </a:p>
        </p:txBody>
      </p:sp>
      <p:sp>
        <p:nvSpPr>
          <p:cNvPr id="28" name="Rechteck 27"/>
          <p:cNvSpPr/>
          <p:nvPr userDrawn="1"/>
        </p:nvSpPr>
        <p:spPr>
          <a:xfrm>
            <a:off x="900312" y="29675920"/>
            <a:ext cx="13321480" cy="276999"/>
          </a:xfrm>
          <a:prstGeom prst="rect">
            <a:avLst/>
          </a:prstGeom>
        </p:spPr>
        <p:txBody>
          <a:bodyPr wrap="square">
            <a:spAutoFit/>
          </a:bodyPr>
          <a:lstStyle/>
          <a:p>
            <a:pPr marL="0" marR="0" lvl="0" indent="0" algn="l" defTabSz="2952323"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Hochschule Rhein-Waal | Fakultät Kommunikation und Umwelt | Friedrich-Heinrich-Allee 25, 47475 Kamp-Lintfort | Tel.: 02842 90825-0 | info@hochschule-rhein-waal.de</a:t>
            </a:r>
          </a:p>
        </p:txBody>
      </p:sp>
    </p:spTree>
    <p:extLst>
      <p:ext uri="{BB962C8B-B14F-4D97-AF65-F5344CB8AC3E}">
        <p14:creationId xmlns:p14="http://schemas.microsoft.com/office/powerpoint/2010/main" val="247636316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de-DE"/>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4797856" y="5994971"/>
            <a:ext cx="6048672" cy="23893720"/>
          </a:xfrm>
          <a:prstGeom prst="rect">
            <a:avLst/>
          </a:prstGeom>
          <a:noFill/>
        </p:spPr>
        <p:txBody>
          <a:bodyPr wrap="square" rtlCol="0">
            <a:spAutoFit/>
          </a:bodyPr>
          <a:lstStyle/>
          <a:p>
            <a:pPr rtl="0"/>
            <a:r>
              <a:rPr lang="de-DE" sz="2000" b="1" i="0" u="none" strike="noStrike" kern="1200" baseline="30000" dirty="0">
                <a:solidFill>
                  <a:schemeClr val="bg1"/>
                </a:solidFill>
                <a:latin typeface="Arial" panose="020B0604020202020204" pitchFamily="34" charset="0"/>
                <a:ea typeface="+mn-ea"/>
                <a:cs typeface="Arial" panose="020B0604020202020204" pitchFamily="34" charset="0"/>
              </a:rPr>
              <a:t>Studierende:</a:t>
            </a:r>
          </a:p>
          <a:p>
            <a:pPr rtl="0"/>
            <a:endParaRPr lang="de-DE" sz="2000" b="1"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Boris </a:t>
            </a:r>
            <a:r>
              <a:rPr lang="de-DE" sz="2000" b="0" i="0" u="none" strike="noStrike" kern="1200" baseline="30000" dirty="0" err="1">
                <a:solidFill>
                  <a:schemeClr val="bg1"/>
                </a:solidFill>
                <a:latin typeface="Arial" panose="020B0604020202020204" pitchFamily="34" charset="0"/>
                <a:ea typeface="+mn-ea"/>
                <a:cs typeface="Arial" panose="020B0604020202020204" pitchFamily="34" charset="0"/>
              </a:rPr>
              <a:t>Flit</a:t>
            </a:r>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 </a:t>
            </a:r>
            <a:r>
              <a:rPr lang="de-DE" sz="2000" baseline="30000" dirty="0">
                <a:solidFill>
                  <a:schemeClr val="bg1"/>
                </a:solidFill>
                <a:latin typeface="Arial" panose="020B0604020202020204" pitchFamily="34" charset="0"/>
                <a:cs typeface="Arial" panose="020B0604020202020204" pitchFamily="34" charset="0"/>
              </a:rPr>
              <a:t>Medien- und Kommunikationsinformatik</a:t>
            </a: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Boris.flit@hsrw.org</a:t>
            </a: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David Stich, </a:t>
            </a:r>
            <a:r>
              <a:rPr lang="en-US" sz="2000" baseline="30000" dirty="0">
                <a:solidFill>
                  <a:schemeClr val="bg1"/>
                </a:solidFill>
                <a:latin typeface="Arial" panose="020B0604020202020204" pitchFamily="34" charset="0"/>
                <a:cs typeface="Arial" panose="020B0604020202020204" pitchFamily="34" charset="0"/>
              </a:rPr>
              <a:t>Environment and Energy</a:t>
            </a:r>
            <a:b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br>
            <a:r>
              <a:rPr lang="de-DE" sz="2000" baseline="30000" dirty="0">
                <a:solidFill>
                  <a:schemeClr val="bg1"/>
                </a:solidFill>
                <a:latin typeface="Arial" panose="020B0604020202020204" pitchFamily="34" charset="0"/>
                <a:cs typeface="Arial" panose="020B0604020202020204" pitchFamily="34" charset="0"/>
              </a:rPr>
              <a:t>David.stich@hsrw.org</a:t>
            </a: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Dimitry Wette, E-Government</a:t>
            </a:r>
            <a:endParaRPr lang="de-DE" sz="2000" baseline="30000" dirty="0">
              <a:solidFill>
                <a:schemeClr val="bg1"/>
              </a:solidFill>
              <a:latin typeface="Arial" panose="020B0604020202020204" pitchFamily="34" charset="0"/>
              <a:cs typeface="Arial" panose="020B0604020202020204" pitchFamily="34" charset="0"/>
            </a:endParaRP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Dmitry-bartholomew.wette@hsrw.org</a:t>
            </a:r>
          </a:p>
          <a:p>
            <a:pPr rtl="0"/>
            <a:endParaRPr lang="de-DE" sz="2000" baseline="30000" dirty="0">
              <a:solidFill>
                <a:schemeClr val="bg1"/>
              </a:solidFill>
              <a:latin typeface="Arial" panose="020B0604020202020204" pitchFamily="34" charset="0"/>
              <a:cs typeface="Arial" panose="020B0604020202020204" pitchFamily="34" charset="0"/>
            </a:endParaRP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Marco Strauch,  E-Government</a:t>
            </a:r>
            <a:endParaRPr lang="de-DE" sz="2000" baseline="30000" dirty="0">
              <a:solidFill>
                <a:schemeClr val="bg1"/>
              </a:solidFill>
              <a:latin typeface="Arial" panose="020B0604020202020204" pitchFamily="34" charset="0"/>
              <a:cs typeface="Arial" panose="020B0604020202020204" pitchFamily="34" charset="0"/>
            </a:endParaRP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marco.</a:t>
            </a:r>
            <a:r>
              <a:rPr lang="de-DE" sz="2000" baseline="30000" dirty="0">
                <a:solidFill>
                  <a:schemeClr val="bg1"/>
                </a:solidFill>
                <a:latin typeface="Arial" panose="020B0604020202020204" pitchFamily="34" charset="0"/>
                <a:cs typeface="Arial" panose="020B0604020202020204" pitchFamily="34" charset="0"/>
              </a:rPr>
              <a:t>strauch@hsrw.org</a:t>
            </a:r>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F</a:t>
            </a:r>
            <a:r>
              <a:rPr lang="de-DE" sz="2000" baseline="30000" dirty="0">
                <a:solidFill>
                  <a:schemeClr val="bg1"/>
                </a:solidFill>
                <a:latin typeface="Arial" panose="020B0604020202020204" pitchFamily="34" charset="0"/>
                <a:cs typeface="Arial" panose="020B0604020202020204" pitchFamily="34" charset="0"/>
              </a:rPr>
              <a:t>abian </a:t>
            </a:r>
            <a:r>
              <a:rPr lang="de-DE" sz="2000" baseline="30000" dirty="0" err="1">
                <a:solidFill>
                  <a:schemeClr val="bg1"/>
                </a:solidFill>
                <a:latin typeface="Arial" panose="020B0604020202020204" pitchFamily="34" charset="0"/>
                <a:cs typeface="Arial" panose="020B0604020202020204" pitchFamily="34" charset="0"/>
              </a:rPr>
              <a:t>Popiolek</a:t>
            </a:r>
            <a:r>
              <a:rPr lang="de-DE" sz="2000" baseline="30000" dirty="0">
                <a:solidFill>
                  <a:schemeClr val="bg1"/>
                </a:solidFill>
                <a:latin typeface="Arial" panose="020B0604020202020204" pitchFamily="34" charset="0"/>
                <a:cs typeface="Arial" panose="020B0604020202020204" pitchFamily="34" charset="0"/>
              </a:rPr>
              <a:t>, Medien- und Kommunikationsinformatik</a:t>
            </a:r>
          </a:p>
          <a:p>
            <a:pPr rtl="0"/>
            <a:r>
              <a:rPr lang="de-DE" sz="2000" baseline="30000" dirty="0">
                <a:solidFill>
                  <a:schemeClr val="bg1"/>
                </a:solidFill>
                <a:latin typeface="Arial" panose="020B0604020202020204" pitchFamily="34" charset="0"/>
                <a:cs typeface="Arial" panose="020B0604020202020204" pitchFamily="34" charset="0"/>
              </a:rPr>
              <a:t>Fabian.popiolek@hsrw.org</a:t>
            </a:r>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endParaRPr lang="de-DE" sz="2000" baseline="30000" dirty="0">
              <a:solidFill>
                <a:schemeClr val="bg1"/>
              </a:solidFill>
              <a:latin typeface="Arial" panose="020B0604020202020204" pitchFamily="34" charset="0"/>
              <a:cs typeface="Arial" panose="020B0604020202020204" pitchFamily="34" charset="0"/>
            </a:endParaRPr>
          </a:p>
          <a:p>
            <a:pPr rtl="0"/>
            <a:r>
              <a:rPr lang="de-DE" sz="2000" baseline="30000" dirty="0">
                <a:solidFill>
                  <a:schemeClr val="bg1"/>
                </a:solidFill>
                <a:latin typeface="Arial" panose="020B0604020202020204" pitchFamily="34" charset="0"/>
                <a:cs typeface="Arial" panose="020B0604020202020204" pitchFamily="34" charset="0"/>
              </a:rPr>
              <a:t>Projekt Betreuung</a:t>
            </a:r>
          </a:p>
          <a:p>
            <a:pPr rtl="0"/>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a:p>
            <a:pPr rtl="0"/>
            <a:r>
              <a:rPr lang="de-DE" sz="2000" baseline="30000" dirty="0">
                <a:solidFill>
                  <a:schemeClr val="bg1"/>
                </a:solidFill>
                <a:latin typeface="Arial" panose="020B0604020202020204" pitchFamily="34" charset="0"/>
                <a:cs typeface="Arial" panose="020B0604020202020204" pitchFamily="34" charset="0"/>
              </a:rPr>
              <a:t>Prof. Dr. Karsten Nebe</a:t>
            </a:r>
          </a:p>
          <a:p>
            <a:pPr rtl="0"/>
            <a:r>
              <a:rPr lang="de-DE" sz="2000" b="0" i="0" u="none" strike="noStrike" kern="1200" baseline="30000" dirty="0">
                <a:solidFill>
                  <a:schemeClr val="bg1"/>
                </a:solidFill>
                <a:latin typeface="Arial" panose="020B0604020202020204" pitchFamily="34" charset="0"/>
                <a:ea typeface="+mn-ea"/>
                <a:cs typeface="Arial" panose="020B0604020202020204" pitchFamily="34" charset="0"/>
              </a:rPr>
              <a:t>Prof. Dr.-Ing. Rolf Becker</a:t>
            </a:r>
          </a:p>
          <a:p>
            <a:pPr rtl="0"/>
            <a:r>
              <a:rPr lang="de-DE" sz="2000" baseline="30000" dirty="0">
                <a:solidFill>
                  <a:schemeClr val="bg1"/>
                </a:solidFill>
                <a:latin typeface="Arial" panose="020B0604020202020204" pitchFamily="34" charset="0"/>
                <a:cs typeface="Arial" panose="020B0604020202020204" pitchFamily="34" charset="0"/>
              </a:rPr>
              <a:t>Ferdinand Meier</a:t>
            </a:r>
            <a:endParaRPr lang="de-DE" sz="2000" b="0" i="0" u="none" strike="noStrike" kern="1200" baseline="30000" dirty="0">
              <a:solidFill>
                <a:schemeClr val="bg1"/>
              </a:solidFill>
              <a:latin typeface="Arial" panose="020B0604020202020204" pitchFamily="34" charset="0"/>
              <a:ea typeface="+mn-ea"/>
              <a:cs typeface="Arial" panose="020B0604020202020204" pitchFamily="34" charset="0"/>
            </a:endParaRPr>
          </a:p>
        </p:txBody>
      </p:sp>
      <p:sp>
        <p:nvSpPr>
          <p:cNvPr id="11" name="Textfeld 10"/>
          <p:cNvSpPr txBox="1"/>
          <p:nvPr/>
        </p:nvSpPr>
        <p:spPr>
          <a:xfrm>
            <a:off x="961824" y="28716421"/>
            <a:ext cx="1895931"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Fig1: </a:t>
            </a:r>
            <a:r>
              <a:rPr lang="de-DE" sz="1200" dirty="0" err="1">
                <a:latin typeface="Arial" panose="020B0604020202020204" pitchFamily="34" charset="0"/>
                <a:cs typeface="Arial" panose="020B0604020202020204" pitchFamily="34" charset="0"/>
              </a:rPr>
              <a:t>Soil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Moisture</a:t>
            </a:r>
            <a:endParaRPr lang="de-DE" sz="1200" dirty="0">
              <a:latin typeface="Arial" panose="020B0604020202020204" pitchFamily="34" charset="0"/>
              <a:cs typeface="Arial" panose="020B0604020202020204" pitchFamily="34" charset="0"/>
            </a:endParaRPr>
          </a:p>
        </p:txBody>
      </p:sp>
      <p:sp>
        <p:nvSpPr>
          <p:cNvPr id="14" name="Textfeld 13"/>
          <p:cNvSpPr txBox="1"/>
          <p:nvPr/>
        </p:nvSpPr>
        <p:spPr>
          <a:xfrm>
            <a:off x="7669063" y="28716420"/>
            <a:ext cx="2160241"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Fig2: </a:t>
            </a:r>
            <a:r>
              <a:rPr lang="de-DE" sz="1200" dirty="0" err="1">
                <a:latin typeface="Arial" panose="020B0604020202020204" pitchFamily="34" charset="0"/>
                <a:cs typeface="Arial" panose="020B0604020202020204" pitchFamily="34" charset="0"/>
              </a:rPr>
              <a:t>Soil</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Moisture</a:t>
            </a:r>
            <a:r>
              <a:rPr lang="de-DE" sz="1200" dirty="0">
                <a:latin typeface="Arial" panose="020B0604020202020204" pitchFamily="34" charset="0"/>
                <a:cs typeface="Arial" panose="020B0604020202020204" pitchFamily="34" charset="0"/>
              </a:rPr>
              <a:t> Sensor</a:t>
            </a:r>
          </a:p>
        </p:txBody>
      </p:sp>
      <p:sp>
        <p:nvSpPr>
          <p:cNvPr id="12" name="Textfeld 11"/>
          <p:cNvSpPr txBox="1"/>
          <p:nvPr/>
        </p:nvSpPr>
        <p:spPr>
          <a:xfrm>
            <a:off x="958426" y="3690715"/>
            <a:ext cx="9764211" cy="1015663"/>
          </a:xfrm>
          <a:prstGeom prst="rect">
            <a:avLst/>
          </a:prstGeom>
          <a:noFill/>
        </p:spPr>
        <p:txBody>
          <a:bodyPr wrap="none" rtlCol="0">
            <a:spAutoFit/>
          </a:bodyPr>
          <a:lstStyle/>
          <a:p>
            <a:r>
              <a:rPr lang="de-DE" altLang="de-DE" sz="6000" dirty="0">
                <a:latin typeface="Arial" charset="0"/>
                <a:ea typeface="ＭＳ Ｐゴシック" pitchFamily="34" charset="-128"/>
                <a:cs typeface="Arial" charset="0"/>
              </a:rPr>
              <a:t>Bewässerungswirtschaft 4.0</a:t>
            </a:r>
            <a:endParaRPr lang="de-DE" dirty="0"/>
          </a:p>
        </p:txBody>
      </p:sp>
      <p:sp>
        <p:nvSpPr>
          <p:cNvPr id="13" name="Textfeld 12"/>
          <p:cNvSpPr txBox="1"/>
          <p:nvPr/>
        </p:nvSpPr>
        <p:spPr>
          <a:xfrm>
            <a:off x="915594" y="12789972"/>
            <a:ext cx="6228000" cy="12198211"/>
          </a:xfrm>
          <a:prstGeom prst="rect">
            <a:avLst/>
          </a:prstGeom>
          <a:noFill/>
        </p:spPr>
        <p:txBody>
          <a:bodyPr wrap="square" rtlCol="0">
            <a:spAutoFit/>
          </a:bodyPr>
          <a:lstStyle/>
          <a:p>
            <a:r>
              <a:rPr lang="de-DE" sz="2000" b="1" dirty="0">
                <a:latin typeface="Arial" panose="020B0604020202020204" pitchFamily="34" charset="0"/>
                <a:cs typeface="Arial" panose="020B0604020202020204" pitchFamily="34" charset="0"/>
              </a:rPr>
              <a:t>Problemstellung</a:t>
            </a:r>
            <a:br>
              <a:rPr lang="de-DE" sz="2000" b="1" dirty="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a:p>
            <a:r>
              <a:rPr lang="de-DE" sz="2000" baseline="30000" dirty="0">
                <a:latin typeface="Arial" panose="020B0604020202020204" pitchFamily="34" charset="0"/>
                <a:cs typeface="Arial" panose="020B0604020202020204" pitchFamily="34" charset="0"/>
              </a:rPr>
              <a:t>„Der Klimawandel wird auch die Landwirtschaft verändern, da sind sich die Experten sicher“[1]. Wasser wird immer Kostbarer und durch die immer heißer und trockener werdenden Sommer, ist die Landwirtschaft, aber auch Kleingärtner, besonders betroffen. Die Optimierung des Wasserverbrauch wird eine immer größere Rolle in denn Leben von vielen von uns spielen. Ein weiteres Problem ist, dass schon Bestehende Bewässerungssysteme sehr teuer sind und nicht Open Source zur Verfügung stehen.</a:t>
            </a:r>
          </a:p>
          <a:p>
            <a:endParaRPr lang="de-DE" sz="2000" baseline="30000"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Ähnlich Projekte</a:t>
            </a:r>
            <a:br>
              <a:rPr lang="de-DE" sz="2000" b="1" dirty="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a:p>
            <a:r>
              <a:rPr lang="de-DE" sz="2000" baseline="30000" dirty="0">
                <a:latin typeface="Arial" panose="020B0604020202020204" pitchFamily="34" charset="0"/>
                <a:cs typeface="Arial" panose="020B0604020202020204" pitchFamily="34" charset="0"/>
              </a:rPr>
              <a:t>Die Anzahl der Vergleichbaren Produkte ist groß, da Bewässerung an sich eine immer wichtigere Rolle im Leben vieler Bauern und Kleingärtner spielt. Die meisten dieser Produkte bieten jedoch einen Fokus auf automatische Bewässerung und sind keines Falls </a:t>
            </a:r>
            <a:r>
              <a:rPr lang="de-DE" sz="2000" baseline="30000" dirty="0" err="1">
                <a:latin typeface="Arial" panose="020B0604020202020204" pitchFamily="34" charset="0"/>
                <a:cs typeface="Arial" panose="020B0604020202020204" pitchFamily="34" charset="0"/>
              </a:rPr>
              <a:t>OpenSource</a:t>
            </a:r>
            <a:r>
              <a:rPr lang="de-DE" sz="2000" baseline="30000" dirty="0">
                <a:latin typeface="Arial" panose="020B0604020202020204" pitchFamily="34" charset="0"/>
                <a:cs typeface="Arial" panose="020B0604020202020204" pitchFamily="34" charset="0"/>
              </a:rPr>
              <a:t>. Marktführer für Smart Bewässerungssysteme ist Gardena. Gardena bietet Sensoren zusammen in einem Paket mit Bewässerungssysteme, welche dafür sorgen, das der Garten nur dann Automatisch Bewässert wird, wenn er es auch benötigt. In der Landwirtschaft Dominieren verschiedene hochpreisige Bewässerungssysteme, wie zum Beispiel von META ENVIRONMENT und BOSCH. Diese Systeme haben mehrere Sensoren über das Feld platziert werden und diese Informationen an einen Datalogger schicken welcher dann eine Automatische Bewässerung durch Bewässerungssysteme durchführt. Ein großer Nachteil dieser Systeme ist, dass sie sehr Teuer in der Anschaffung sind und keines Falls Open Source sind und nur die vom Hersteller zur Verfügung gestellten Systeme nutzbar sind.</a:t>
            </a:r>
            <a:br>
              <a:rPr lang="de-DE" sz="2000" baseline="30000" dirty="0">
                <a:latin typeface="Arial" panose="020B0604020202020204" pitchFamily="34" charset="0"/>
                <a:cs typeface="Arial" panose="020B0604020202020204" pitchFamily="34" charset="0"/>
              </a:rPr>
            </a:br>
            <a:endParaRPr lang="de-DE" sz="2000" baseline="30000"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Lösung/Experiment/Design</a:t>
            </a:r>
            <a:br>
              <a:rPr lang="de-DE" sz="2000" b="1" dirty="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a:p>
            <a:r>
              <a:rPr lang="de-DE" sz="2000" baseline="30000" dirty="0" err="1">
                <a:latin typeface="Arial" panose="020B0604020202020204" pitchFamily="34" charset="0"/>
                <a:cs typeface="Arial" panose="020B0604020202020204" pitchFamily="34" charset="0"/>
              </a:rPr>
              <a:t>OaSIS</a:t>
            </a:r>
            <a:r>
              <a:rPr lang="de-DE" sz="2000" baseline="30000" dirty="0">
                <a:latin typeface="Arial" panose="020B0604020202020204" pitchFamily="34" charset="0"/>
                <a:cs typeface="Arial" panose="020B0604020202020204" pitchFamily="34" charset="0"/>
              </a:rPr>
              <a:t> ist ein Open Source System welches Nutzern („Kleingärtnern“), für ein definiertes bepflanztes Areal, Empfehlungen zur effizienten Bewässerung erhalten lässt. Diese Bewässerungsempfehlungen werden mithilfe eines </a:t>
            </a:r>
            <a:r>
              <a:rPr lang="de-DE" sz="2000" baseline="30000" dirty="0" err="1">
                <a:latin typeface="Arial" panose="020B0604020202020204" pitchFamily="34" charset="0"/>
                <a:cs typeface="Arial" panose="020B0604020202020204" pitchFamily="34" charset="0"/>
              </a:rPr>
              <a:t>Recommender</a:t>
            </a:r>
            <a:r>
              <a:rPr lang="de-DE" sz="2000" baseline="30000" dirty="0">
                <a:latin typeface="Arial" panose="020B0604020202020204" pitchFamily="34" charset="0"/>
                <a:cs typeface="Arial" panose="020B0604020202020204" pitchFamily="34" charset="0"/>
              </a:rPr>
              <a:t> Systems, was für „Smart“ im Namen des Projektes steht,  werden Echtzeit- und statischen (historischen) Daten (</a:t>
            </a:r>
            <a:r>
              <a:rPr lang="de-DE" sz="2000" baseline="30000" dirty="0" err="1">
                <a:latin typeface="Arial" panose="020B0604020202020204" pitchFamily="34" charset="0"/>
                <a:cs typeface="Arial" panose="020B0604020202020204" pitchFamily="34" charset="0"/>
              </a:rPr>
              <a:t>public</a:t>
            </a:r>
            <a:r>
              <a:rPr lang="de-DE" sz="2000" baseline="30000" dirty="0">
                <a:latin typeface="Arial" panose="020B0604020202020204" pitchFamily="34" charset="0"/>
                <a:cs typeface="Arial" panose="020B0604020202020204" pitchFamily="34" charset="0"/>
              </a:rPr>
              <a:t> Data) erzeugt, sowie Sensordaten von Boden-Feuchtigkeitssensoren verarbeitet. So kann das System Automatisch bewässern oder eine Empfehlung an denn User ausgeben, dass er/sie das bepflanzte Areal Bewässern soll. Somit ist es möglich für denn User Wasser zu sparen und eine Optimale Ernte zu </a:t>
            </a:r>
            <a:br>
              <a:rPr lang="de-DE" sz="2000" baseline="30000" dirty="0">
                <a:latin typeface="Arial" panose="020B0604020202020204" pitchFamily="34" charset="0"/>
                <a:cs typeface="Arial" panose="020B0604020202020204" pitchFamily="34" charset="0"/>
              </a:rPr>
            </a:br>
            <a:endParaRPr lang="de-DE" sz="2000" baseline="30000"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Implementierung</a:t>
            </a:r>
            <a:br>
              <a:rPr lang="de-DE" sz="2000" b="1" dirty="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a:p>
            <a:r>
              <a:rPr lang="de-DE" sz="2000" baseline="30000" dirty="0">
                <a:latin typeface="Arial" panose="020B0604020202020204" pitchFamily="34" charset="0"/>
                <a:cs typeface="Arial" panose="020B0604020202020204" pitchFamily="34" charset="0"/>
              </a:rPr>
              <a:t>Für das Frontend, Vue.js wurde verwendet. Im vergleich zu anderen Frameworks, Vue.js hat sehr kurze </a:t>
            </a:r>
            <a:r>
              <a:rPr lang="de-DE" sz="2000" baseline="30000" dirty="0" err="1">
                <a:latin typeface="Arial" panose="020B0604020202020204" pitchFamily="34" charset="0"/>
                <a:cs typeface="Arial" panose="020B0604020202020204" pitchFamily="34" charset="0"/>
              </a:rPr>
              <a:t>Renderzeiten</a:t>
            </a:r>
            <a:r>
              <a:rPr lang="de-DE" sz="2000" baseline="30000" dirty="0">
                <a:latin typeface="Arial" panose="020B0604020202020204" pitchFamily="34" charset="0"/>
                <a:cs typeface="Arial" panose="020B0604020202020204" pitchFamily="34" charset="0"/>
              </a:rPr>
              <a:t>. Außerdem werden </a:t>
            </a:r>
            <a:r>
              <a:rPr lang="de-DE" sz="2000" baseline="30000" dirty="0" err="1">
                <a:latin typeface="Arial" panose="020B0604020202020204" pitchFamily="34" charset="0"/>
                <a:cs typeface="Arial" panose="020B0604020202020204" pitchFamily="34" charset="0"/>
              </a:rPr>
              <a:t>Proxies</a:t>
            </a:r>
            <a:r>
              <a:rPr lang="de-DE" sz="2000" baseline="30000" dirty="0">
                <a:latin typeface="Arial" panose="020B0604020202020204" pitchFamily="34" charset="0"/>
                <a:cs typeface="Arial" panose="020B0604020202020204" pitchFamily="34" charset="0"/>
              </a:rPr>
              <a:t> zum hinzufügen und löschen von reaktiven Objekten genutzt und Re-Renderings entstehen nur bei tatsächlichen Änderung. Zudem erlaubt Vue.js Static </a:t>
            </a:r>
            <a:r>
              <a:rPr lang="de-DE" sz="2000" baseline="30000" dirty="0" err="1">
                <a:latin typeface="Arial" panose="020B0604020202020204" pitchFamily="34" charset="0"/>
                <a:cs typeface="Arial" panose="020B0604020202020204" pitchFamily="34" charset="0"/>
              </a:rPr>
              <a:t>Tree</a:t>
            </a:r>
            <a:r>
              <a:rPr lang="de-DE" sz="2000" baseline="30000" dirty="0">
                <a:latin typeface="Arial" panose="020B0604020202020204" pitchFamily="34" charset="0"/>
                <a:cs typeface="Arial" panose="020B0604020202020204" pitchFamily="34" charset="0"/>
              </a:rPr>
              <a:t> Hosting und verfügt über eine HTML Optimierungen. Durch einen reinen JavaScript Kern ist es Plattform Unabhängig, hat eine Verhältnismäßig einfache Integration und Simple Skalierbarkeit. Vue.js bietet auch eine Detaillierte Dokumentation und ist sehr platzsparend dank geringer Speichergröße.</a:t>
            </a:r>
          </a:p>
          <a:p>
            <a:r>
              <a:rPr lang="de-DE" sz="2000" baseline="30000" dirty="0">
                <a:latin typeface="Arial" panose="020B0604020202020204" pitchFamily="34" charset="0"/>
                <a:cs typeface="Arial" panose="020B0604020202020204" pitchFamily="34" charset="0"/>
              </a:rPr>
              <a:t>Des weiteren wurde </a:t>
            </a:r>
            <a:r>
              <a:rPr lang="de-DE" sz="2000" baseline="30000" dirty="0" err="1">
                <a:latin typeface="Arial" panose="020B0604020202020204" pitchFamily="34" charset="0"/>
                <a:cs typeface="Arial" panose="020B0604020202020204" pitchFamily="34" charset="0"/>
              </a:rPr>
              <a:t>CoreUI</a:t>
            </a:r>
            <a:r>
              <a:rPr lang="de-DE" sz="2000" baseline="30000" dirty="0">
                <a:latin typeface="Arial" panose="020B0604020202020204" pitchFamily="34" charset="0"/>
                <a:cs typeface="Arial" panose="020B0604020202020204" pitchFamily="34" charset="0"/>
              </a:rPr>
              <a:t> und Bootstrap für die Frontend Entwicklung genutzt, welches einen einfachen Aufbau von Dashboards ermöglicht. Des weiteren sind viele Inhalte, welche wichtig für ein Dashboard sind, bereits angelegt. Bootstrap verfügt über ein sehr direktes und </a:t>
            </a:r>
            <a:r>
              <a:rPr lang="de-DE" sz="2000" baseline="30000" dirty="0" err="1">
                <a:latin typeface="Arial" panose="020B0604020202020204" pitchFamily="34" charset="0"/>
                <a:cs typeface="Arial" panose="020B0604020202020204" pitchFamily="34" charset="0"/>
              </a:rPr>
              <a:t>simplistisches</a:t>
            </a:r>
            <a:r>
              <a:rPr lang="de-DE" sz="2000" baseline="30000" dirty="0">
                <a:latin typeface="Arial" panose="020B0604020202020204" pitchFamily="34" charset="0"/>
                <a:cs typeface="Arial" panose="020B0604020202020204" pitchFamily="34" charset="0"/>
              </a:rPr>
              <a:t> Stylesheet, welche eine Benutzung sehr Nutzerfreundlich macht.</a:t>
            </a:r>
          </a:p>
        </p:txBody>
      </p:sp>
      <p:sp>
        <p:nvSpPr>
          <p:cNvPr id="18" name="Textfeld 17"/>
          <p:cNvSpPr txBox="1"/>
          <p:nvPr/>
        </p:nvSpPr>
        <p:spPr>
          <a:xfrm>
            <a:off x="7669063" y="12867726"/>
            <a:ext cx="6228000" cy="11685250"/>
          </a:xfrm>
          <a:prstGeom prst="rect">
            <a:avLst/>
          </a:prstGeom>
          <a:noFill/>
        </p:spPr>
        <p:txBody>
          <a:bodyPr wrap="square" rtlCol="0">
            <a:spAutoFit/>
          </a:bodyPr>
          <a:lstStyle/>
          <a:p>
            <a:endParaRPr lang="de-DE" sz="2000" baseline="30000" dirty="0">
              <a:latin typeface="Arial" panose="020B0604020202020204" pitchFamily="34" charset="0"/>
              <a:cs typeface="Arial" panose="020B0604020202020204" pitchFamily="34" charset="0"/>
            </a:endParaRPr>
          </a:p>
          <a:p>
            <a:endParaRPr lang="de-DE" sz="2000" baseline="30000" dirty="0">
              <a:latin typeface="Arial" panose="020B0604020202020204" pitchFamily="34" charset="0"/>
              <a:cs typeface="Arial" panose="020B0604020202020204" pitchFamily="34" charset="0"/>
            </a:endParaRPr>
          </a:p>
          <a:p>
            <a:r>
              <a:rPr lang="de-DE" sz="2000" baseline="30000" dirty="0">
                <a:latin typeface="Arial" panose="020B0604020202020204" pitchFamily="34" charset="0"/>
                <a:cs typeface="Arial" panose="020B0604020202020204" pitchFamily="34" charset="0"/>
              </a:rPr>
              <a:t>Zudem sind keinerlei </a:t>
            </a:r>
            <a:r>
              <a:rPr lang="de-DE" sz="2000" baseline="30000" dirty="0" err="1">
                <a:latin typeface="Arial" panose="020B0604020202020204" pitchFamily="34" charset="0"/>
                <a:cs typeface="Arial" panose="020B0604020202020204" pitchFamily="34" charset="0"/>
              </a:rPr>
              <a:t>Designkentnisse</a:t>
            </a:r>
            <a:r>
              <a:rPr lang="de-DE" sz="2000" baseline="30000" dirty="0">
                <a:latin typeface="Arial" panose="020B0604020202020204" pitchFamily="34" charset="0"/>
                <a:cs typeface="Arial" panose="020B0604020202020204" pitchFamily="34" charset="0"/>
              </a:rPr>
              <a:t> von Nöten, da diese über einen genormten Aufbau verfügen. </a:t>
            </a:r>
          </a:p>
          <a:p>
            <a:r>
              <a:rPr lang="de-DE" sz="2000" baseline="30000" dirty="0">
                <a:latin typeface="Arial" panose="020B0604020202020204" pitchFamily="34" charset="0"/>
                <a:cs typeface="Arial" panose="020B0604020202020204" pitchFamily="34" charset="0"/>
              </a:rPr>
              <a:t>Auch hier verfügen beide Systeme über eine ausführliche Dokumentation und haben relativ kleine Größen für Funktionsumfänge.</a:t>
            </a:r>
          </a:p>
          <a:p>
            <a:r>
              <a:rPr lang="de-DE" sz="2000" baseline="30000" dirty="0">
                <a:latin typeface="Arial" panose="020B0604020202020204" pitchFamily="34" charset="0"/>
                <a:cs typeface="Arial" panose="020B0604020202020204" pitchFamily="34" charset="0"/>
              </a:rPr>
              <a:t>Für die Backend Entwicklung wurde Django und Custom </a:t>
            </a:r>
            <a:r>
              <a:rPr lang="de-DE" sz="2000" baseline="30000">
                <a:latin typeface="Arial" panose="020B0604020202020204" pitchFamily="34" charset="0"/>
                <a:cs typeface="Arial" panose="020B0604020202020204" pitchFamily="34" charset="0"/>
              </a:rPr>
              <a:t>Python Scripts </a:t>
            </a:r>
            <a:r>
              <a:rPr lang="de-DE" sz="2000" baseline="30000" dirty="0">
                <a:latin typeface="Arial" panose="020B0604020202020204" pitchFamily="34" charset="0"/>
                <a:cs typeface="Arial" panose="020B0604020202020204" pitchFamily="34" charset="0"/>
              </a:rPr>
              <a:t>verwendet. </a:t>
            </a:r>
          </a:p>
          <a:p>
            <a:r>
              <a:rPr lang="de-DE" sz="2000" baseline="30000" dirty="0">
                <a:latin typeface="Arial" panose="020B0604020202020204" pitchFamily="34" charset="0"/>
                <a:cs typeface="Arial" panose="020B0604020202020204" pitchFamily="34" charset="0"/>
              </a:rPr>
              <a:t>Custom Python Scripts haben denn großen Vorteil, eine simple und „Lesefreundliche“ Programmiersprache zu sein. Zudem verfügt es über viele </a:t>
            </a:r>
            <a:r>
              <a:rPr lang="de-DE" sz="2000" baseline="30000" dirty="0" err="1">
                <a:latin typeface="Arial" panose="020B0604020202020204" pitchFamily="34" charset="0"/>
                <a:cs typeface="Arial" panose="020B0604020202020204" pitchFamily="34" charset="0"/>
              </a:rPr>
              <a:t>Libaries</a:t>
            </a:r>
            <a:r>
              <a:rPr lang="de-DE" sz="2000" baseline="30000" dirty="0">
                <a:latin typeface="Arial" panose="020B0604020202020204" pitchFamily="34" charset="0"/>
                <a:cs typeface="Arial" panose="020B0604020202020204" pitchFamily="34" charset="0"/>
              </a:rPr>
              <a:t>, welche die Benutzung und denn Arbeitsaufwand sehr vereinfachen. Außerdem ist es Open Source und verfügt über eine große online Community.</a:t>
            </a:r>
          </a:p>
          <a:p>
            <a:r>
              <a:rPr lang="de-DE" sz="2000" baseline="30000" dirty="0">
                <a:latin typeface="Arial" panose="020B0604020202020204" pitchFamily="34" charset="0"/>
                <a:cs typeface="Arial" panose="020B0604020202020204" pitchFamily="34" charset="0"/>
              </a:rPr>
              <a:t>Django benutzt Python zur Integration von Custom Scripts, zusätzlich benutzt „Apps“ um einzelne Funktionalitäten zu implementieren, was Django sehr Modular macht. Des weiteren ist Django in der Lage bekannte Angriffsmuster wie SQL-</a:t>
            </a:r>
            <a:r>
              <a:rPr lang="de-DE" sz="2000" baseline="30000" dirty="0" err="1">
                <a:latin typeface="Arial" panose="020B0604020202020204" pitchFamily="34" charset="0"/>
                <a:cs typeface="Arial" panose="020B0604020202020204" pitchFamily="34" charset="0"/>
              </a:rPr>
              <a:t>Injections</a:t>
            </a:r>
            <a:r>
              <a:rPr lang="de-DE" sz="2000" baseline="30000" dirty="0">
                <a:latin typeface="Arial" panose="020B0604020202020204" pitchFamily="34" charset="0"/>
                <a:cs typeface="Arial" panose="020B0604020202020204" pitchFamily="34" charset="0"/>
              </a:rPr>
              <a:t> und CSRF (</a:t>
            </a:r>
            <a:r>
              <a:rPr lang="de-DE" sz="2000" baseline="30000" dirty="0" err="1">
                <a:latin typeface="Arial" panose="020B0604020202020204" pitchFamily="34" charset="0"/>
                <a:cs typeface="Arial" panose="020B0604020202020204" pitchFamily="34" charset="0"/>
              </a:rPr>
              <a:t>Corss</a:t>
            </a:r>
            <a:r>
              <a:rPr lang="de-DE" sz="2000" baseline="30000" dirty="0">
                <a:latin typeface="Arial" panose="020B0604020202020204" pitchFamily="34" charset="0"/>
                <a:cs typeface="Arial" panose="020B0604020202020204" pitchFamily="34" charset="0"/>
              </a:rPr>
              <a:t>-Site Request </a:t>
            </a:r>
            <a:r>
              <a:rPr lang="de-DE" sz="2000" baseline="30000" dirty="0" err="1">
                <a:latin typeface="Arial" panose="020B0604020202020204" pitchFamily="34" charset="0"/>
                <a:cs typeface="Arial" panose="020B0604020202020204" pitchFamily="34" charset="0"/>
              </a:rPr>
              <a:t>Forgery</a:t>
            </a:r>
            <a:r>
              <a:rPr lang="de-DE" sz="2000" baseline="30000" dirty="0">
                <a:latin typeface="Arial" panose="020B0604020202020204" pitchFamily="34" charset="0"/>
                <a:cs typeface="Arial" panose="020B0604020202020204" pitchFamily="34" charset="0"/>
              </a:rPr>
              <a:t>) zu verhindern. Da es bereits viele Applikationen als Standard besitzt, wie zum Beispiel Security, Datenbank Verwaltung und Account Management, kann man mit Django schnell Ergebnisse hervorbringen. Wie Custom Python </a:t>
            </a:r>
            <a:r>
              <a:rPr lang="de-DE" sz="2000" baseline="30000" dirty="0" err="1">
                <a:latin typeface="Arial" panose="020B0604020202020204" pitchFamily="34" charset="0"/>
                <a:cs typeface="Arial" panose="020B0604020202020204" pitchFamily="34" charset="0"/>
              </a:rPr>
              <a:t>Script</a:t>
            </a:r>
            <a:r>
              <a:rPr lang="de-DE" sz="2000" baseline="30000" dirty="0">
                <a:latin typeface="Arial" panose="020B0604020202020204" pitchFamily="34" charset="0"/>
                <a:cs typeface="Arial" panose="020B0604020202020204" pitchFamily="34" charset="0"/>
              </a:rPr>
              <a:t>, besitzt Django auch über Detaillierte Dokumentationen, ist Open Source und hat eine große Online Community.</a:t>
            </a:r>
          </a:p>
          <a:p>
            <a:r>
              <a:rPr lang="de-DE" sz="2000" baseline="30000" dirty="0">
                <a:latin typeface="Arial" panose="020B0604020202020204" pitchFamily="34" charset="0"/>
                <a:cs typeface="Arial" panose="020B0604020202020204" pitchFamily="34" charset="0"/>
              </a:rPr>
              <a:t>Als Boden-Feuchtigkeitssensor wird ein „</a:t>
            </a:r>
            <a:r>
              <a:rPr lang="de-DE" sz="2000" baseline="30000" dirty="0" err="1">
                <a:latin typeface="Arial" panose="020B0604020202020204" pitchFamily="34" charset="0"/>
                <a:cs typeface="Arial" panose="020B0604020202020204" pitchFamily="34" charset="0"/>
              </a:rPr>
              <a:t>Dragino</a:t>
            </a:r>
            <a:r>
              <a:rPr lang="de-DE" sz="2000" baseline="30000" dirty="0">
                <a:latin typeface="Arial" panose="020B0604020202020204" pitchFamily="34" charset="0"/>
                <a:cs typeface="Arial" panose="020B0604020202020204" pitchFamily="34" charset="0"/>
              </a:rPr>
              <a:t> LSE01 </a:t>
            </a:r>
            <a:r>
              <a:rPr lang="de-DE" sz="2000" baseline="30000" dirty="0" err="1">
                <a:latin typeface="Arial" panose="020B0604020202020204" pitchFamily="34" charset="0"/>
                <a:cs typeface="Arial" panose="020B0604020202020204" pitchFamily="34" charset="0"/>
              </a:rPr>
              <a:t>LoRaWAN</a:t>
            </a:r>
            <a:r>
              <a:rPr lang="de-DE" sz="2000" baseline="30000" dirty="0">
                <a:latin typeface="Arial" panose="020B0604020202020204" pitchFamily="34" charset="0"/>
                <a:cs typeface="Arial" panose="020B0604020202020204" pitchFamily="34" charset="0"/>
              </a:rPr>
              <a:t> </a:t>
            </a:r>
            <a:r>
              <a:rPr lang="de-DE" sz="2000" baseline="30000" dirty="0" err="1">
                <a:latin typeface="Arial" panose="020B0604020202020204" pitchFamily="34" charset="0"/>
                <a:cs typeface="Arial" panose="020B0604020202020204" pitchFamily="34" charset="0"/>
              </a:rPr>
              <a:t>Soil</a:t>
            </a:r>
            <a:r>
              <a:rPr lang="de-DE" sz="2000" baseline="30000" dirty="0">
                <a:latin typeface="Arial" panose="020B0604020202020204" pitchFamily="34" charset="0"/>
                <a:cs typeface="Arial" panose="020B0604020202020204" pitchFamily="34" charset="0"/>
              </a:rPr>
              <a:t> </a:t>
            </a:r>
            <a:r>
              <a:rPr lang="de-DE" sz="2000" baseline="30000" dirty="0" err="1">
                <a:latin typeface="Arial" panose="020B0604020202020204" pitchFamily="34" charset="0"/>
                <a:cs typeface="Arial" panose="020B0604020202020204" pitchFamily="34" charset="0"/>
              </a:rPr>
              <a:t>Moisture</a:t>
            </a:r>
            <a:r>
              <a:rPr lang="de-DE" sz="2000" baseline="30000" dirty="0">
                <a:latin typeface="Arial" panose="020B0604020202020204" pitchFamily="34" charset="0"/>
                <a:cs typeface="Arial" panose="020B0604020202020204" pitchFamily="34" charset="0"/>
              </a:rPr>
              <a:t> &amp; EC Sensor“ benutzt, welcher über eine </a:t>
            </a:r>
            <a:r>
              <a:rPr lang="de-DE" sz="2000" baseline="30000" dirty="0" err="1">
                <a:latin typeface="Arial" panose="020B0604020202020204" pitchFamily="34" charset="0"/>
                <a:cs typeface="Arial" panose="020B0604020202020204" pitchFamily="34" charset="0"/>
              </a:rPr>
              <a:t>LoRa</a:t>
            </a:r>
            <a:r>
              <a:rPr lang="de-DE" sz="2000" baseline="30000" dirty="0">
                <a:latin typeface="Arial" panose="020B0604020202020204" pitchFamily="34" charset="0"/>
                <a:cs typeface="Arial" panose="020B0604020202020204" pitchFamily="34" charset="0"/>
              </a:rPr>
              <a:t> </a:t>
            </a:r>
            <a:r>
              <a:rPr lang="de-DE" sz="2000" baseline="30000" dirty="0" err="1">
                <a:latin typeface="Arial" panose="020B0604020202020204" pitchFamily="34" charset="0"/>
                <a:cs typeface="Arial" panose="020B0604020202020204" pitchFamily="34" charset="0"/>
              </a:rPr>
              <a:t>gateway</a:t>
            </a:r>
            <a:r>
              <a:rPr lang="de-DE" sz="2000" baseline="30000" dirty="0">
                <a:latin typeface="Arial" panose="020B0604020202020204" pitchFamily="34" charset="0"/>
                <a:cs typeface="Arial" panose="020B0604020202020204" pitchFamily="34" charset="0"/>
              </a:rPr>
              <a:t> mit der Applikation Über TTN (The Things Network) verbunden wird.</a:t>
            </a:r>
          </a:p>
          <a:p>
            <a:endParaRPr lang="de-DE" sz="2000" baseline="30000"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Bewertung/Diskussion</a:t>
            </a:r>
            <a:br>
              <a:rPr lang="de-DE" sz="2000" b="1" dirty="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a:p>
            <a:r>
              <a:rPr lang="de-DE" sz="2000" baseline="30000" dirty="0">
                <a:latin typeface="Arial" panose="020B0604020202020204" pitchFamily="34" charset="0"/>
                <a:cs typeface="Arial" panose="020B0604020202020204" pitchFamily="34" charset="0"/>
              </a:rPr>
              <a:t>Der Prototyp wir von experten aus der Landwirtschaft getestet und Privatnutzern mit Kleingärten zur Verfügung gestellt um Bewertungen der Zielgruppe zu erhalten.</a:t>
            </a:r>
          </a:p>
          <a:p>
            <a:r>
              <a:rPr lang="de-DE" sz="2000" baseline="30000" dirty="0" err="1">
                <a:latin typeface="Arial" panose="020B0604020202020204" pitchFamily="34" charset="0"/>
                <a:cs typeface="Arial" panose="020B0604020202020204" pitchFamily="34" charset="0"/>
              </a:rPr>
              <a:t>OaSIS</a:t>
            </a:r>
            <a:r>
              <a:rPr lang="de-DE" sz="2000" baseline="30000" dirty="0">
                <a:latin typeface="Arial" panose="020B0604020202020204" pitchFamily="34" charset="0"/>
                <a:cs typeface="Arial" panose="020B0604020202020204" pitchFamily="34" charset="0"/>
              </a:rPr>
              <a:t> ist eine tolle Möglichkeit für Kleingärtner Günstig und Effektive, Bewässerungsempfehlungen für denn eigenen Garten zu bekommen, um Wasser bei der Bewässerung des Gartens zu sparen und gleichzeitig eine Optimale ernte zu erhalten. </a:t>
            </a:r>
            <a:br>
              <a:rPr lang="de-DE" sz="2000" baseline="30000" dirty="0">
                <a:latin typeface="Arial" panose="020B0604020202020204" pitchFamily="34" charset="0"/>
                <a:cs typeface="Arial" panose="020B0604020202020204" pitchFamily="34" charset="0"/>
              </a:rPr>
            </a:br>
            <a:endParaRPr lang="de-DE" sz="2000" baseline="30000" dirty="0">
              <a:latin typeface="Arial" panose="020B0604020202020204" pitchFamily="34" charset="0"/>
              <a:cs typeface="Arial" panose="020B0604020202020204" pitchFamily="34" charset="0"/>
            </a:endParaRPr>
          </a:p>
          <a:p>
            <a:r>
              <a:rPr lang="de-DE" sz="2000" b="1" dirty="0">
                <a:latin typeface="Arial" panose="020B0604020202020204" pitchFamily="34" charset="0"/>
                <a:cs typeface="Arial" panose="020B0604020202020204" pitchFamily="34" charset="0"/>
              </a:rPr>
              <a:t>Outlook</a:t>
            </a:r>
            <a:br>
              <a:rPr lang="de-DE" sz="2000" b="1" dirty="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a:p>
            <a:r>
              <a:rPr lang="de-DE" sz="2000" baseline="30000" dirty="0">
                <a:latin typeface="Arial" panose="020B0604020202020204" pitchFamily="34" charset="0"/>
                <a:cs typeface="Arial" panose="020B0604020202020204" pitchFamily="34" charset="0"/>
              </a:rPr>
              <a:t>In der Zukunft wird an dem Ausbau der Funktionen der Applikation gearbeitet. Das </a:t>
            </a:r>
            <a:r>
              <a:rPr lang="de-DE" sz="2000" baseline="30000" dirty="0" err="1">
                <a:latin typeface="Arial" panose="020B0604020202020204" pitchFamily="34" charset="0"/>
                <a:cs typeface="Arial" panose="020B0604020202020204" pitchFamily="34" charset="0"/>
              </a:rPr>
              <a:t>Recommender</a:t>
            </a:r>
            <a:r>
              <a:rPr lang="de-DE" sz="2000" baseline="30000" dirty="0">
                <a:latin typeface="Arial" panose="020B0604020202020204" pitchFamily="34" charset="0"/>
                <a:cs typeface="Arial" panose="020B0604020202020204" pitchFamily="34" charset="0"/>
              </a:rPr>
              <a:t> System welches Bewässerungsempfehlungen geben soll wir verbessert und weiter geführt um Genauere Empfehlungen zur Bewässerung geben zu können. Auch eine Einbindung von </a:t>
            </a:r>
            <a:r>
              <a:rPr lang="de-DE" sz="2000" baseline="30000" dirty="0" err="1">
                <a:latin typeface="Arial" panose="020B0604020202020204" pitchFamily="34" charset="0"/>
                <a:cs typeface="Arial" panose="020B0604020202020204" pitchFamily="34" charset="0"/>
              </a:rPr>
              <a:t>Gamificationaskekten</a:t>
            </a:r>
            <a:r>
              <a:rPr lang="de-DE" sz="2000" baseline="30000" dirty="0">
                <a:latin typeface="Arial" panose="020B0604020202020204" pitchFamily="34" charset="0"/>
                <a:cs typeface="Arial" panose="020B0604020202020204" pitchFamily="34" charset="0"/>
              </a:rPr>
              <a:t> zur Ermöglichung von Data-</a:t>
            </a:r>
            <a:r>
              <a:rPr lang="de-DE" sz="2000" baseline="30000" dirty="0" err="1">
                <a:latin typeface="Arial" panose="020B0604020202020204" pitchFamily="34" charset="0"/>
                <a:cs typeface="Arial" panose="020B0604020202020204" pitchFamily="34" charset="0"/>
              </a:rPr>
              <a:t>Labeling</a:t>
            </a:r>
            <a:r>
              <a:rPr lang="de-DE" sz="2000" baseline="30000" dirty="0">
                <a:latin typeface="Arial" panose="020B0604020202020204" pitchFamily="34" charset="0"/>
                <a:cs typeface="Arial" panose="020B0604020202020204" pitchFamily="34" charset="0"/>
              </a:rPr>
              <a:t> durch denn User soll Implementiert werden.</a:t>
            </a:r>
          </a:p>
          <a:p>
            <a:r>
              <a:rPr lang="de-DE" sz="2000" baseline="30000" dirty="0">
                <a:latin typeface="Arial" panose="020B0604020202020204" pitchFamily="34" charset="0"/>
                <a:cs typeface="Arial" panose="020B0604020202020204" pitchFamily="34" charset="0"/>
              </a:rPr>
              <a:t>Neben dem Boden-Feuchtigkeitssensor wird es auch die Möglichkeit geben weitere Sensoren hinzuzufügen und zu nutzen. Durch die Implementierung der Daten des Deutschen Wetterdienstes werden Genaue Wettervorhersagen gemacht. Des weiteren soll ein Eigener Sensor entwickelt werden, welcher von der Hochschule vertrieben werden kann oder </a:t>
            </a:r>
            <a:r>
              <a:rPr lang="de-DE" sz="2000" baseline="30000" dirty="0" err="1">
                <a:latin typeface="Arial" panose="020B0604020202020204" pitchFamily="34" charset="0"/>
                <a:cs typeface="Arial" panose="020B0604020202020204" pitchFamily="34" charset="0"/>
              </a:rPr>
              <a:t>Opensource</a:t>
            </a:r>
            <a:r>
              <a:rPr lang="de-DE" sz="2000" baseline="30000" dirty="0">
                <a:latin typeface="Arial" panose="020B0604020202020204" pitchFamily="34" charset="0"/>
                <a:cs typeface="Arial" panose="020B0604020202020204" pitchFamily="34" charset="0"/>
              </a:rPr>
              <a:t> Daten für denn Eigenbau eines solchen Sensors.</a:t>
            </a:r>
          </a:p>
          <a:p>
            <a:pPr>
              <a:spcBef>
                <a:spcPts val="762"/>
              </a:spcBef>
              <a:defRPr/>
            </a:pPr>
            <a:r>
              <a:rPr lang="de-DE" sz="2000" b="1" dirty="0">
                <a:latin typeface="Arial" panose="020B0604020202020204" pitchFamily="34" charset="0"/>
                <a:cs typeface="Arial" panose="020B0604020202020204" pitchFamily="34" charset="0"/>
              </a:rPr>
              <a:t>References</a:t>
            </a:r>
            <a:br>
              <a:rPr lang="de-DE" sz="2000" b="1" dirty="0">
                <a:latin typeface="Arial" panose="020B0604020202020204" pitchFamily="34" charset="0"/>
                <a:cs typeface="Arial" panose="020B0604020202020204" pitchFamily="34" charset="0"/>
              </a:rPr>
            </a:br>
            <a:endParaRPr lang="de-DE" sz="2000" b="1" dirty="0">
              <a:latin typeface="Arial" panose="020B0604020202020204" pitchFamily="34" charset="0"/>
              <a:cs typeface="Arial" panose="020B0604020202020204" pitchFamily="34" charset="0"/>
            </a:endParaRPr>
          </a:p>
          <a:p>
            <a:pPr marL="268288" indent="-268288">
              <a:spcBef>
                <a:spcPct val="0"/>
              </a:spcBef>
              <a:defRPr/>
            </a:pPr>
            <a:r>
              <a:rPr lang="de-DE" sz="2000" baseline="30000" dirty="0">
                <a:latin typeface="Arial" panose="020B0604020202020204" pitchFamily="34" charset="0"/>
                <a:cs typeface="Arial" panose="020B0604020202020204" pitchFamily="34" charset="0"/>
              </a:rPr>
              <a:t>[1]	</a:t>
            </a:r>
            <a:r>
              <a:rPr lang="en-US" sz="2000" baseline="30000" dirty="0">
                <a:latin typeface="Arial" panose="020B0604020202020204" pitchFamily="34" charset="0"/>
                <a:cs typeface="Arial" panose="020B0604020202020204" pitchFamily="34" charset="0"/>
              </a:rPr>
              <a:t> https://www.noz.de/deutschland-welt/niedersachsen/artikel/454092/experten-warnen-vor-folgen-des-klimawandels-fur-die-bauern</a:t>
            </a:r>
          </a:p>
        </p:txBody>
      </p:sp>
      <p:sp>
        <p:nvSpPr>
          <p:cNvPr id="16" name="Textfeld 15"/>
          <p:cNvSpPr txBox="1"/>
          <p:nvPr/>
        </p:nvSpPr>
        <p:spPr>
          <a:xfrm>
            <a:off x="912620" y="11736017"/>
            <a:ext cx="9564755" cy="584775"/>
          </a:xfrm>
          <a:prstGeom prst="rect">
            <a:avLst/>
          </a:prstGeom>
          <a:noFill/>
        </p:spPr>
        <p:txBody>
          <a:bodyPr wrap="square" rtlCol="0">
            <a:spAutoFit/>
          </a:bodyPr>
          <a:lstStyle/>
          <a:p>
            <a:r>
              <a:rPr lang="de-DE" sz="3200" b="1" dirty="0" err="1">
                <a:latin typeface="Arial" panose="020B0604020202020204" pitchFamily="34" charset="0"/>
                <a:cs typeface="Arial" panose="020B0604020202020204" pitchFamily="34" charset="0"/>
              </a:rPr>
              <a:t>OaSIS</a:t>
            </a:r>
            <a:r>
              <a:rPr lang="de-DE" sz="3200" b="1" dirty="0">
                <a:latin typeface="Arial" panose="020B0604020202020204" pitchFamily="34" charset="0"/>
                <a:cs typeface="Arial" panose="020B0604020202020204" pitchFamily="34" charset="0"/>
              </a:rPr>
              <a:t>: Open and Smart Irrigation System</a:t>
            </a:r>
          </a:p>
        </p:txBody>
      </p:sp>
      <p:pic>
        <p:nvPicPr>
          <p:cNvPr id="3" name="Grafik 2">
            <a:extLst>
              <a:ext uri="{FF2B5EF4-FFF2-40B4-BE49-F238E27FC236}">
                <a16:creationId xmlns:a16="http://schemas.microsoft.com/office/drawing/2014/main" id="{E9CE7691-5282-4D71-8DBF-4E8AE6773E3C}"/>
              </a:ext>
            </a:extLst>
          </p:cNvPr>
          <p:cNvPicPr>
            <a:picLocks noChangeAspect="1"/>
          </p:cNvPicPr>
          <p:nvPr/>
        </p:nvPicPr>
        <p:blipFill>
          <a:blip r:embed="rId3"/>
          <a:stretch>
            <a:fillRect/>
          </a:stretch>
        </p:blipFill>
        <p:spPr>
          <a:xfrm>
            <a:off x="4162901" y="4705745"/>
            <a:ext cx="5961386" cy="7067931"/>
          </a:xfrm>
          <a:prstGeom prst="rect">
            <a:avLst/>
          </a:prstGeom>
        </p:spPr>
      </p:pic>
      <p:pic>
        <p:nvPicPr>
          <p:cNvPr id="6" name="Grafik 5">
            <a:extLst>
              <a:ext uri="{FF2B5EF4-FFF2-40B4-BE49-F238E27FC236}">
                <a16:creationId xmlns:a16="http://schemas.microsoft.com/office/drawing/2014/main" id="{D544FCEB-72A9-406B-8F20-09F1E2E7FD6F}"/>
              </a:ext>
            </a:extLst>
          </p:cNvPr>
          <p:cNvPicPr>
            <a:picLocks noChangeAspect="1"/>
          </p:cNvPicPr>
          <p:nvPr/>
        </p:nvPicPr>
        <p:blipFill>
          <a:blip r:embed="rId4"/>
          <a:stretch>
            <a:fillRect/>
          </a:stretch>
        </p:blipFill>
        <p:spPr>
          <a:xfrm>
            <a:off x="963253" y="24977921"/>
            <a:ext cx="5493839" cy="3600000"/>
          </a:xfrm>
          <a:prstGeom prst="rect">
            <a:avLst/>
          </a:prstGeom>
        </p:spPr>
      </p:pic>
      <p:pic>
        <p:nvPicPr>
          <p:cNvPr id="8" name="Grafik 7">
            <a:extLst>
              <a:ext uri="{FF2B5EF4-FFF2-40B4-BE49-F238E27FC236}">
                <a16:creationId xmlns:a16="http://schemas.microsoft.com/office/drawing/2014/main" id="{F968B3EC-70B0-444E-86BD-CA60FFB87983}"/>
              </a:ext>
            </a:extLst>
          </p:cNvPr>
          <p:cNvPicPr>
            <a:picLocks noChangeAspect="1"/>
          </p:cNvPicPr>
          <p:nvPr/>
        </p:nvPicPr>
        <p:blipFill>
          <a:blip r:embed="rId5"/>
          <a:stretch>
            <a:fillRect/>
          </a:stretch>
        </p:blipFill>
        <p:spPr>
          <a:xfrm>
            <a:off x="7826307" y="24977921"/>
            <a:ext cx="5230691" cy="3606192"/>
          </a:xfrm>
          <a:prstGeom prst="rect">
            <a:avLst/>
          </a:prstGeom>
        </p:spPr>
      </p:pic>
    </p:spTree>
    <p:extLst>
      <p:ext uri="{BB962C8B-B14F-4D97-AF65-F5344CB8AC3E}">
        <p14:creationId xmlns:p14="http://schemas.microsoft.com/office/powerpoint/2010/main" val="623866609"/>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1015</Words>
  <Application>Microsoft Macintosh PowerPoint</Application>
  <PresentationFormat>Benutzerdefiniert</PresentationFormat>
  <Paragraphs>147</Paragraphs>
  <Slides>1</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vt:i4>
      </vt:variant>
    </vt:vector>
  </HeadingPairs>
  <TitlesOfParts>
    <vt:vector size="4" baseType="lpstr">
      <vt:lpstr>Arial</vt:lpstr>
      <vt:lpstr>Calibri</vt:lpstr>
      <vt:lpstr>Larissa</vt:lpstr>
      <vt:lpstr>PowerPoint-Präsentation</vt:lpstr>
    </vt:vector>
  </TitlesOfParts>
  <Company>Hochschule Rhein-Waal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Haverkamp, Tobias</dc:creator>
  <cp:lastModifiedBy>Boris Flit</cp:lastModifiedBy>
  <cp:revision>44</cp:revision>
  <dcterms:created xsi:type="dcterms:W3CDTF">2015-12-11T11:34:35Z</dcterms:created>
  <dcterms:modified xsi:type="dcterms:W3CDTF">2021-01-15T11:38:26Z</dcterms:modified>
</cp:coreProperties>
</file>