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21383625" cy="3027521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89"/>
    <p:restoredTop sz="94637"/>
  </p:normalViewPr>
  <p:slideViewPr>
    <p:cSldViewPr snapToGrid="0" snapToObjects="1">
      <p:cViewPr>
        <p:scale>
          <a:sx n="53" d="100"/>
          <a:sy n="53" d="100"/>
        </p:scale>
        <p:origin x="-1728" y="-2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7" y="812800"/>
            <a:ext cx="5345112" cy="4008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1362" cy="53498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4278312" y="0"/>
            <a:ext cx="3281362" cy="53498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3281362" cy="53498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78312" y="10156825"/>
            <a:ext cx="3281362" cy="53498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4278312" y="10156825"/>
            <a:ext cx="3281362" cy="53498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1</a:t>
            </a:fld>
            <a:endParaRPr sz="1400" b="0" i="0" u="none" strike="noStrike" cap="none">
              <a:solidFill>
                <a:srgbClr val="000000"/>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2363788" y="812800"/>
            <a:ext cx="28305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000000"/>
          </a:solidFill>
          <a:ln w="25400" cap="flat" cmpd="sng">
            <a:solidFill>
              <a:srgbClr val="2F528F"/>
            </a:solidFill>
            <a:prstDash val="solid"/>
            <a:miter lim="800000"/>
            <a:headEnd type="none" w="sm" len="sm"/>
            <a:tailEnd type="none" w="sm" len="sm"/>
          </a:ln>
        </p:spPr>
      </p:sp>
      <p:sp>
        <p:nvSpPr>
          <p:cNvPr id="87" name="Google Shape;87;p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603375" y="4954587"/>
            <a:ext cx="18176876" cy="10539412"/>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1068387" y="7083425"/>
            <a:ext cx="19245262" cy="199818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2673350" y="4954588"/>
            <a:ext cx="16036925" cy="10541000"/>
          </a:xfrm>
          <a:prstGeom prst="rect">
            <a:avLst/>
          </a:prstGeom>
          <a:noFill/>
          <a:ln>
            <a:noFill/>
          </a:ln>
        </p:spPr>
        <p:txBody>
          <a:bodyPr spcFirstLastPara="1" wrap="square" lIns="90000" tIns="45000" rIns="90000" bIns="450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2673350" y="15901988"/>
            <a:ext cx="16036925" cy="730885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000000"/>
              </a:buClr>
              <a:buSzPts val="2400"/>
              <a:buFont typeface="Calibri"/>
              <a:buNone/>
              <a:defRPr sz="2400"/>
            </a:lvl1pPr>
            <a:lvl2pPr lvl="1" algn="ctr">
              <a:lnSpc>
                <a:spcPct val="90000"/>
              </a:lnSpc>
              <a:spcBef>
                <a:spcPts val="1413"/>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12"/>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6853237" y="13604876"/>
            <a:ext cx="22110701" cy="4810125"/>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2845594" y="8868570"/>
            <a:ext cx="22110701" cy="142827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603375" y="4954587"/>
            <a:ext cx="18176876" cy="10539412"/>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00087" y="7451725"/>
            <a:ext cx="19981862" cy="192452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473200" y="2017713"/>
            <a:ext cx="6896100" cy="7064375"/>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a:spLocks noGrp="1"/>
          </p:cNvSpPr>
          <p:nvPr>
            <p:ph type="pic" idx="2"/>
          </p:nvPr>
        </p:nvSpPr>
        <p:spPr>
          <a:xfrm>
            <a:off x="9091613" y="4359275"/>
            <a:ext cx="10825162" cy="21515388"/>
          </a:xfrm>
          <a:prstGeom prst="rect">
            <a:avLst/>
          </a:prstGeom>
          <a:noFill/>
          <a:ln>
            <a:noFill/>
          </a:ln>
        </p:spPr>
      </p:sp>
      <p:sp>
        <p:nvSpPr>
          <p:cNvPr id="34" name="Google Shape;34;p5"/>
          <p:cNvSpPr txBox="1">
            <a:spLocks noGrp="1"/>
          </p:cNvSpPr>
          <p:nvPr>
            <p:ph type="body" idx="1"/>
          </p:nvPr>
        </p:nvSpPr>
        <p:spPr>
          <a:xfrm>
            <a:off x="1473200" y="9082088"/>
            <a:ext cx="6896100" cy="16827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0000"/>
              </a:buClr>
              <a:buSzPts val="1600"/>
              <a:buFont typeface="Calibri"/>
              <a:buNone/>
              <a:defRPr sz="1600"/>
            </a:lvl1pPr>
            <a:lvl2pPr marL="914400" lvl="1" indent="-228600" algn="l">
              <a:lnSpc>
                <a:spcPct val="90000"/>
              </a:lnSpc>
              <a:spcBef>
                <a:spcPts val="1413"/>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5"/>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473200" y="2017713"/>
            <a:ext cx="6896100" cy="7064375"/>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9091613" y="4359275"/>
            <a:ext cx="10825162" cy="215153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sz="3200"/>
            </a:lvl1pPr>
            <a:lvl2pPr marL="914400" lvl="1" indent="-406400" algn="l">
              <a:lnSpc>
                <a:spcPct val="90000"/>
              </a:lnSpc>
              <a:spcBef>
                <a:spcPts val="1413"/>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6"/>
          <p:cNvSpPr txBox="1">
            <a:spLocks noGrp="1"/>
          </p:cNvSpPr>
          <p:nvPr>
            <p:ph type="body" idx="2"/>
          </p:nvPr>
        </p:nvSpPr>
        <p:spPr>
          <a:xfrm>
            <a:off x="1473200" y="9082088"/>
            <a:ext cx="6896100" cy="16827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000000"/>
              </a:buClr>
              <a:buSzPts val="1600"/>
              <a:buFont typeface="Calibri"/>
              <a:buNone/>
              <a:defRPr sz="1600"/>
            </a:lvl1pPr>
            <a:lvl2pPr marL="914400" lvl="1" indent="-228600" algn="l">
              <a:lnSpc>
                <a:spcPct val="90000"/>
              </a:lnSpc>
              <a:spcBef>
                <a:spcPts val="1413"/>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6"/>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03375" y="4954587"/>
            <a:ext cx="18176876" cy="10539412"/>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473200" y="1611313"/>
            <a:ext cx="18443574" cy="5853112"/>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1473200" y="7421563"/>
            <a:ext cx="9045575" cy="363696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Clr>
                <a:srgbClr val="000000"/>
              </a:buClr>
              <a:buSzPts val="2400"/>
              <a:buFont typeface="Calibri"/>
              <a:buNone/>
              <a:defRPr sz="2400" b="1"/>
            </a:lvl1pPr>
            <a:lvl2pPr marL="914400" lvl="1" indent="-228600" algn="l">
              <a:lnSpc>
                <a:spcPct val="90000"/>
              </a:lnSpc>
              <a:spcBef>
                <a:spcPts val="1413"/>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1473200" y="11058525"/>
            <a:ext cx="9045575" cy="16265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10825163" y="7421563"/>
            <a:ext cx="9091612" cy="363696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0"/>
              </a:spcBef>
              <a:spcAft>
                <a:spcPts val="0"/>
              </a:spcAft>
              <a:buClr>
                <a:srgbClr val="000000"/>
              </a:buClr>
              <a:buSzPts val="2400"/>
              <a:buFont typeface="Calibri"/>
              <a:buNone/>
              <a:defRPr sz="2400" b="1"/>
            </a:lvl1pPr>
            <a:lvl2pPr marL="914400" lvl="1" indent="-228600" algn="l">
              <a:lnSpc>
                <a:spcPct val="90000"/>
              </a:lnSpc>
              <a:spcBef>
                <a:spcPts val="1413"/>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10825163" y="11058525"/>
            <a:ext cx="9091612" cy="162655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603375" y="4954587"/>
            <a:ext cx="18176876" cy="10539412"/>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1068388" y="7083425"/>
            <a:ext cx="9545637" cy="199818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10766425" y="7083425"/>
            <a:ext cx="9547225" cy="199818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400"/>
              <a:buNone/>
              <a:defRPr/>
            </a:lvl1pPr>
            <a:lvl2pPr marL="914400" lvl="1" indent="-342900" algn="l">
              <a:lnSpc>
                <a:spcPct val="90000"/>
              </a:lnSpc>
              <a:spcBef>
                <a:spcPts val="141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458913" y="7548563"/>
            <a:ext cx="18443574" cy="12593637"/>
          </a:xfrm>
          <a:prstGeom prst="rect">
            <a:avLst/>
          </a:prstGeom>
          <a:noFill/>
          <a:ln>
            <a:noFill/>
          </a:ln>
        </p:spPr>
        <p:txBody>
          <a:bodyPr spcFirstLastPara="1" wrap="square" lIns="90000" tIns="45000" rIns="90000" bIns="450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1458913" y="20261263"/>
            <a:ext cx="18443574" cy="66214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413"/>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9" name="Google Shape;69;p10"/>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4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03375" y="4954587"/>
            <a:ext cx="18176876" cy="10539412"/>
          </a:xfrm>
          <a:prstGeom prst="rect">
            <a:avLst/>
          </a:prstGeom>
          <a:noFill/>
          <a:ln>
            <a:noFill/>
          </a:ln>
        </p:spPr>
        <p:txBody>
          <a:bodyPr spcFirstLastPara="1" wrap="square" lIns="90000" tIns="45000" rIns="90000" bIns="45000" anchor="b" anchorCtr="0">
            <a:noAutofit/>
          </a:bodyPr>
          <a:lstStyle>
            <a:lvl1pPr marR="0" lvl="0"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14000" b="0" i="0" u="none" strike="noStrike" cap="none">
                <a:solidFill>
                  <a:srgbClr val="000000"/>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1470025" y="28060650"/>
            <a:ext cx="4811712" cy="1611312"/>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4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7083425" y="28060650"/>
            <a:ext cx="7216775" cy="1611312"/>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15101888" y="28060650"/>
            <a:ext cx="4811712" cy="1611312"/>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14" name="Google Shape;14;p1"/>
          <p:cNvSpPr txBox="1">
            <a:spLocks noGrp="1"/>
          </p:cNvSpPr>
          <p:nvPr>
            <p:ph type="body" idx="1"/>
          </p:nvPr>
        </p:nvSpPr>
        <p:spPr>
          <a:xfrm>
            <a:off x="1068387" y="7083425"/>
            <a:ext cx="19245262" cy="1998186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65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1413"/>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cowatch.com/worlds-first-hydraulic-driven-vertical-farm-produces-1-ton-of-vegetabl-1882095600.html#toggle-gdpr" TargetMode="External"/><Relationship Id="rId3" Type="http://schemas.openxmlformats.org/officeDocument/2006/relationships/image" Target="../media/image1.png"/><Relationship Id="rId7" Type="http://schemas.openxmlformats.org/officeDocument/2006/relationships/hyperlink" Target="https://www.edengreen.com/blog-collection/environmental-impact-of-traditional-and-vertical-farming-2021-report" TargetMode="External"/><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odnewsnetwork.org/shockingly-freshs-vertical-farm-uses-much-less-energy-thanks-to-natural-light/" TargetMode="External"/><Relationship Id="rId11" Type="http://schemas.openxmlformats.org/officeDocument/2006/relationships/image" Target="../media/image5.jp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www.learnverticalfarming.com/vertical-farming-vs-traditional-farm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descr="A picture containing plant, tree&#10;&#10;Description automatically generated"/>
          <p:cNvPicPr preferRelativeResize="0"/>
          <p:nvPr/>
        </p:nvPicPr>
        <p:blipFill rotWithShape="1">
          <a:blip r:embed="rId3">
            <a:alphaModFix/>
          </a:blip>
          <a:srcRect l="882" b="6434"/>
          <a:stretch/>
        </p:blipFill>
        <p:spPr>
          <a:xfrm>
            <a:off x="-1" y="-1"/>
            <a:ext cx="21383625" cy="30275214"/>
          </a:xfrm>
          <a:prstGeom prst="rect">
            <a:avLst/>
          </a:prstGeom>
          <a:noFill/>
          <a:ln>
            <a:noFill/>
          </a:ln>
        </p:spPr>
      </p:pic>
      <p:pic>
        <p:nvPicPr>
          <p:cNvPr id="90" name="Google Shape;90;p13" descr="Background pattern&#10;&#10;Description automatically generated"/>
          <p:cNvPicPr preferRelativeResize="0"/>
          <p:nvPr/>
        </p:nvPicPr>
        <p:blipFill rotWithShape="1">
          <a:blip r:embed="rId4">
            <a:alphaModFix/>
          </a:blip>
          <a:srcRect l="5856" t="1524" r="5856"/>
          <a:stretch/>
        </p:blipFill>
        <p:spPr>
          <a:xfrm>
            <a:off x="-1" y="461301"/>
            <a:ext cx="21383626" cy="29813912"/>
          </a:xfrm>
          <a:prstGeom prst="rect">
            <a:avLst/>
          </a:prstGeom>
          <a:noFill/>
          <a:ln>
            <a:noFill/>
          </a:ln>
        </p:spPr>
      </p:pic>
      <p:sp>
        <p:nvSpPr>
          <p:cNvPr id="91" name="Google Shape;91;p13"/>
          <p:cNvSpPr txBox="1"/>
          <p:nvPr/>
        </p:nvSpPr>
        <p:spPr>
          <a:xfrm>
            <a:off x="768575" y="5119925"/>
            <a:ext cx="9064500" cy="4985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3C47D"/>
                </a:solidFill>
                <a:latin typeface="Arial"/>
                <a:ea typeface="Arial"/>
                <a:cs typeface="Arial"/>
                <a:sym typeface="Arial"/>
              </a:rPr>
              <a:t>Problem Statement</a:t>
            </a:r>
            <a:endParaRPr sz="2000" b="0" i="0" u="none" strike="noStrike" cap="none" dirty="0">
              <a:solidFill>
                <a:srgbClr val="93C47D"/>
              </a:solidFill>
              <a:latin typeface="Arial"/>
              <a:ea typeface="Arial"/>
              <a:cs typeface="Arial"/>
              <a:sym typeface="Arial"/>
            </a:endParaRPr>
          </a:p>
          <a:p>
            <a:pPr lvl="0" algn="just">
              <a:buSzPts val="2000"/>
            </a:pPr>
            <a:r>
              <a:rPr lang="en-US" sz="2000" b="0" i="0" u="none" strike="noStrike" cap="none" dirty="0">
                <a:solidFill>
                  <a:srgbClr val="D8D8D8"/>
                </a:solidFill>
                <a:latin typeface="Arial"/>
                <a:ea typeface="Arial"/>
                <a:cs typeface="Arial"/>
                <a:sym typeface="Arial"/>
              </a:rPr>
              <a:t>Vertical farming is considered a potential solution to meet the ongoing problem of food requirements growing at a much faster rate than food being produced. One of the </a:t>
            </a:r>
            <a:r>
              <a:rPr lang="en-US" sz="2000" dirty="0">
                <a:solidFill>
                  <a:srgbClr val="D8D8D8"/>
                </a:solidFill>
              </a:rPr>
              <a:t>main </a:t>
            </a:r>
            <a:r>
              <a:rPr lang="en-US" sz="2000" b="0" i="0" u="none" strike="noStrike" cap="none" dirty="0">
                <a:solidFill>
                  <a:srgbClr val="D8D8D8"/>
                </a:solidFill>
                <a:latin typeface="Arial"/>
                <a:ea typeface="Arial"/>
                <a:cs typeface="Arial"/>
                <a:sym typeface="Arial"/>
              </a:rPr>
              <a:t>advantages of vertical farming is its ability to produce more yield per acre than traditional farming. Additionally</a:t>
            </a:r>
            <a:r>
              <a:rPr lang="en-US" sz="2000" dirty="0">
                <a:solidFill>
                  <a:srgbClr val="D8D8D8"/>
                </a:solidFill>
              </a:rPr>
              <a:t>, </a:t>
            </a:r>
            <a:r>
              <a:rPr lang="en-US" sz="2000" b="0" i="0" u="none" strike="noStrike" cap="none" dirty="0">
                <a:solidFill>
                  <a:srgbClr val="D8D8D8"/>
                </a:solidFill>
                <a:latin typeface="Arial"/>
                <a:ea typeface="Arial"/>
                <a:cs typeface="Arial"/>
                <a:sym typeface="Arial"/>
              </a:rPr>
              <a:t>It saves on transportation costs and emissions as it is possible for vertical farms to be set up in urban areas closer to consumers. Furthermore, vertical farming is a water-efficient </a:t>
            </a:r>
            <a:r>
              <a:rPr lang="en-US" sz="2000" dirty="0">
                <a:solidFill>
                  <a:srgbClr val="D8D8D8"/>
                </a:solidFill>
              </a:rPr>
              <a:t>solution as it can use up to 95% less water than traditional farming. Since the plants are grown in controlled environments that prevent the entry of pests</a:t>
            </a:r>
            <a:r>
              <a:rPr lang="de-DE" sz="2000" dirty="0">
                <a:solidFill>
                  <a:srgbClr val="D8D8D8"/>
                </a:solidFill>
              </a:rPr>
              <a:t>,</a:t>
            </a:r>
            <a:r>
              <a:rPr lang="en-US" sz="2000" dirty="0">
                <a:solidFill>
                  <a:srgbClr val="D8D8D8"/>
                </a:solidFill>
              </a:rPr>
              <a:t> Vertical farms cut down on the use of harmful pesticides. </a:t>
            </a:r>
            <a:endParaRPr sz="2000" dirty="0">
              <a:solidFill>
                <a:srgbClr val="D8D8D8"/>
              </a:solidFil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D8D8D8"/>
                </a:solidFill>
                <a:latin typeface="Arial"/>
                <a:ea typeface="Arial"/>
                <a:cs typeface="Arial"/>
                <a:sym typeface="Arial"/>
              </a:rPr>
              <a:t>However, vertical farming is not a perfect solution and has </a:t>
            </a:r>
            <a:r>
              <a:rPr lang="en-US" sz="2000" dirty="0">
                <a:solidFill>
                  <a:srgbClr val="D8D8D8"/>
                </a:solidFill>
              </a:rPr>
              <a:t>a few challenges</a:t>
            </a:r>
            <a:r>
              <a:rPr lang="en-US" sz="2000" b="0" i="0" u="none" strike="noStrike" cap="none" dirty="0">
                <a:solidFill>
                  <a:srgbClr val="D8D8D8"/>
                </a:solidFill>
                <a:latin typeface="Arial"/>
                <a:ea typeface="Arial"/>
                <a:cs typeface="Arial"/>
                <a:sym typeface="Arial"/>
              </a:rPr>
              <a:t>. Some of these include </a:t>
            </a:r>
            <a:r>
              <a:rPr lang="en-US" sz="2000" dirty="0">
                <a:solidFill>
                  <a:srgbClr val="D8D8D8"/>
                </a:solidFill>
              </a:rPr>
              <a:t>higher setup costs and energy consumption due to their use of complex structures and several devices</a:t>
            </a:r>
            <a:r>
              <a:rPr lang="en-US" sz="2000" b="0" i="0" u="none" strike="noStrike" cap="none" dirty="0">
                <a:solidFill>
                  <a:srgbClr val="D8D8D8"/>
                </a:solidFill>
                <a:latin typeface="Arial"/>
                <a:ea typeface="Arial"/>
                <a:cs typeface="Arial"/>
                <a:sym typeface="Arial"/>
              </a:rPr>
              <a:t>. These are some of the issues we tried to solve with our solution while ensuring that it still produced a sufficient yield </a:t>
            </a:r>
            <a:r>
              <a:rPr lang="en-US" sz="2000" dirty="0">
                <a:solidFill>
                  <a:srgbClr val="D8D8D8"/>
                </a:solidFill>
              </a:rPr>
              <a:t>(</a:t>
            </a:r>
            <a:r>
              <a:rPr lang="en-US" sz="2000" dirty="0" err="1">
                <a:solidFill>
                  <a:srgbClr val="D8D8D8"/>
                </a:solidFill>
              </a:rPr>
              <a:t>Mehlhouse</a:t>
            </a:r>
            <a:r>
              <a:rPr lang="en-US" sz="2000" dirty="0">
                <a:solidFill>
                  <a:srgbClr val="D8D8D8"/>
                </a:solidFill>
              </a:rPr>
              <a:t>, 2021) (Eden Green Technology, 2021)</a:t>
            </a:r>
            <a:r>
              <a:rPr lang="en-US" sz="2000" b="0" i="0" u="none" strike="noStrike" cap="none" dirty="0">
                <a:solidFill>
                  <a:srgbClr val="D8D8D8"/>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lt1"/>
              </a:solidFill>
              <a:latin typeface="Arial"/>
              <a:ea typeface="Arial"/>
              <a:cs typeface="Arial"/>
              <a:sym typeface="Arial"/>
            </a:endParaRPr>
          </a:p>
        </p:txBody>
      </p:sp>
      <p:sp>
        <p:nvSpPr>
          <p:cNvPr id="92" name="Google Shape;92;p13"/>
          <p:cNvSpPr/>
          <p:nvPr/>
        </p:nvSpPr>
        <p:spPr>
          <a:xfrm>
            <a:off x="11335563" y="579476"/>
            <a:ext cx="9038936" cy="1942836"/>
          </a:xfrm>
          <a:prstGeom prst="parallelogram">
            <a:avLst>
              <a:gd name="adj" fmla="val 0"/>
            </a:avLst>
          </a:prstGeom>
          <a:solidFill>
            <a:schemeClr val="lt1"/>
          </a:solidFill>
          <a:ln w="9525" cap="flat" cmpd="sng">
            <a:solidFill>
              <a:srgbClr val="F5F7F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3"/>
          <p:cNvSpPr txBox="1">
            <a:spLocks noGrp="1"/>
          </p:cNvSpPr>
          <p:nvPr>
            <p:ph type="title" idx="4294967295"/>
          </p:nvPr>
        </p:nvSpPr>
        <p:spPr>
          <a:xfrm>
            <a:off x="1382706" y="2978150"/>
            <a:ext cx="10246200" cy="7542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Clr>
                <a:srgbClr val="000000"/>
              </a:buClr>
              <a:buSzPts val="6000"/>
              <a:buFont typeface="Arial"/>
              <a:buNone/>
            </a:pPr>
            <a:r>
              <a:rPr lang="en-US" sz="6000" b="1">
                <a:solidFill>
                  <a:schemeClr val="lt1"/>
                </a:solidFill>
                <a:latin typeface="Arial"/>
                <a:ea typeface="Arial"/>
                <a:cs typeface="Arial"/>
                <a:sym typeface="Arial"/>
              </a:rPr>
              <a:t>V</a:t>
            </a:r>
            <a:r>
              <a:rPr lang="en-US" sz="6000">
                <a:solidFill>
                  <a:schemeClr val="lt1"/>
                </a:solidFill>
                <a:latin typeface="Arial"/>
                <a:ea typeface="Arial"/>
                <a:cs typeface="Arial"/>
                <a:sym typeface="Arial"/>
              </a:rPr>
              <a:t>ertical Farming Applications</a:t>
            </a:r>
            <a:endParaRPr>
              <a:solidFill>
                <a:schemeClr val="lt1"/>
              </a:solidFill>
            </a:endParaRPr>
          </a:p>
        </p:txBody>
      </p:sp>
      <p:pic>
        <p:nvPicPr>
          <p:cNvPr id="94" name="Google Shape;94;p13"/>
          <p:cNvPicPr preferRelativeResize="0"/>
          <p:nvPr/>
        </p:nvPicPr>
        <p:blipFill rotWithShape="1">
          <a:blip r:embed="rId5">
            <a:alphaModFix/>
          </a:blip>
          <a:srcRect b="38458"/>
          <a:stretch/>
        </p:blipFill>
        <p:spPr>
          <a:xfrm>
            <a:off x="11628781" y="844610"/>
            <a:ext cx="4365625" cy="1438102"/>
          </a:xfrm>
          <a:prstGeom prst="rect">
            <a:avLst/>
          </a:prstGeom>
          <a:noFill/>
          <a:ln>
            <a:noFill/>
          </a:ln>
        </p:spPr>
      </p:pic>
      <p:sp>
        <p:nvSpPr>
          <p:cNvPr id="95" name="Google Shape;95;p13"/>
          <p:cNvSpPr/>
          <p:nvPr/>
        </p:nvSpPr>
        <p:spPr>
          <a:xfrm>
            <a:off x="638361" y="27855873"/>
            <a:ext cx="20106900" cy="76885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ctr" rtl="0">
              <a:lnSpc>
                <a:spcPct val="115000"/>
              </a:lnSpc>
              <a:spcBef>
                <a:spcPts val="1200"/>
              </a:spcBef>
              <a:spcAft>
                <a:spcPts val="0"/>
              </a:spcAft>
              <a:buClr>
                <a:schemeClr val="dk1"/>
              </a:buClr>
              <a:buSzPts val="1100"/>
              <a:buFont typeface="Arial"/>
              <a:buNone/>
            </a:pPr>
            <a:r>
              <a:rPr lang="en-US" sz="2000" i="1" u="none" strike="noStrike" cap="none" dirty="0" err="1">
                <a:solidFill>
                  <a:srgbClr val="92D050"/>
                </a:solidFill>
              </a:rPr>
              <a:t>Md.S</a:t>
            </a:r>
            <a:r>
              <a:rPr lang="en-US" sz="2000" i="1" u="none" strike="noStrike" cap="none" dirty="0">
                <a:solidFill>
                  <a:srgbClr val="92D050"/>
                </a:solidFill>
              </a:rPr>
              <a:t>. Haque 27930, M. Suresh 27616, R. </a:t>
            </a:r>
            <a:r>
              <a:rPr lang="en-US" sz="2000" i="1" u="none" strike="noStrike" cap="none" dirty="0" err="1">
                <a:solidFill>
                  <a:srgbClr val="92D050"/>
                </a:solidFill>
              </a:rPr>
              <a:t>Basri</a:t>
            </a:r>
            <a:r>
              <a:rPr lang="en-US" sz="2000" i="1" u="none" strike="noStrike" cap="none" dirty="0">
                <a:solidFill>
                  <a:srgbClr val="92D050"/>
                </a:solidFill>
              </a:rPr>
              <a:t>, 27932 </a:t>
            </a:r>
            <a:r>
              <a:rPr lang="en-US" sz="2000" i="1" u="none" strike="noStrike" cap="none" dirty="0" err="1">
                <a:solidFill>
                  <a:srgbClr val="92D050"/>
                </a:solidFill>
              </a:rPr>
              <a:t>A.Batson</a:t>
            </a:r>
            <a:r>
              <a:rPr lang="en-US" sz="2000" i="1" u="none" strike="noStrike" cap="none" dirty="0">
                <a:solidFill>
                  <a:srgbClr val="92D050"/>
                </a:solidFill>
              </a:rPr>
              <a:t> 28067, </a:t>
            </a:r>
            <a:r>
              <a:rPr lang="en-US" sz="2000" i="1" u="none" strike="noStrike" cap="none" dirty="0" err="1">
                <a:solidFill>
                  <a:srgbClr val="92D050"/>
                </a:solidFill>
              </a:rPr>
              <a:t>D.Larose</a:t>
            </a:r>
            <a:r>
              <a:rPr lang="en-US" sz="2000" i="1" u="none" strike="noStrike" cap="none" dirty="0">
                <a:solidFill>
                  <a:srgbClr val="92D050"/>
                </a:solidFill>
              </a:rPr>
              <a:t> 27571, </a:t>
            </a:r>
            <a:r>
              <a:rPr lang="en-US" sz="2000" i="1" u="none" strike="noStrike" cap="none" dirty="0" err="1">
                <a:solidFill>
                  <a:srgbClr val="92D050"/>
                </a:solidFill>
              </a:rPr>
              <a:t>K.Gauri</a:t>
            </a:r>
            <a:r>
              <a:rPr lang="en-US" sz="2000" i="1" u="none" strike="noStrike" cap="none" dirty="0">
                <a:solidFill>
                  <a:srgbClr val="92D050"/>
                </a:solidFill>
              </a:rPr>
              <a:t> 27628, </a:t>
            </a:r>
            <a:r>
              <a:rPr lang="en-US" sz="2000" i="1" u="none" strike="noStrike" cap="none" dirty="0" err="1">
                <a:solidFill>
                  <a:srgbClr val="92D050"/>
                </a:solidFill>
              </a:rPr>
              <a:t>L.Skaf</a:t>
            </a:r>
            <a:r>
              <a:rPr lang="en-US" sz="2000" i="1" u="none" strike="noStrike" cap="none" dirty="0">
                <a:solidFill>
                  <a:srgbClr val="92D050"/>
                </a:solidFill>
              </a:rPr>
              <a:t> 27826, </a:t>
            </a:r>
            <a:r>
              <a:rPr lang="en-US" sz="2000" i="1" u="none" strike="noStrike" cap="none" dirty="0" err="1">
                <a:solidFill>
                  <a:srgbClr val="92D050"/>
                </a:solidFill>
              </a:rPr>
              <a:t>R.Jeewon</a:t>
            </a:r>
            <a:r>
              <a:rPr lang="en-US" sz="2000" i="1" u="none" strike="noStrike" cap="none" dirty="0">
                <a:solidFill>
                  <a:srgbClr val="92D050"/>
                </a:solidFill>
              </a:rPr>
              <a:t> 26941, </a:t>
            </a:r>
            <a:r>
              <a:rPr lang="en-US" sz="2000" i="1" u="none" strike="noStrike" cap="none" dirty="0" err="1">
                <a:solidFill>
                  <a:srgbClr val="92D050"/>
                </a:solidFill>
              </a:rPr>
              <a:t>Y.Wang</a:t>
            </a:r>
            <a:r>
              <a:rPr lang="en-US" sz="2000" i="1" u="none" strike="noStrike" cap="none" dirty="0">
                <a:solidFill>
                  <a:srgbClr val="92D050"/>
                </a:solidFill>
              </a:rPr>
              <a:t> 27634, </a:t>
            </a:r>
            <a:r>
              <a:rPr lang="en-US" sz="2000" i="1" u="none" strike="noStrike" cap="none" dirty="0" err="1">
                <a:solidFill>
                  <a:srgbClr val="92D050"/>
                </a:solidFill>
              </a:rPr>
              <a:t>Ö.Ö.Üngüder</a:t>
            </a:r>
            <a:r>
              <a:rPr lang="en-US" sz="2000" i="1" u="none" strike="noStrike" cap="none" dirty="0">
                <a:solidFill>
                  <a:srgbClr val="92D050"/>
                </a:solidFill>
              </a:rPr>
              <a:t> 27523, </a:t>
            </a:r>
            <a:r>
              <a:rPr lang="en-US" sz="2000" i="1" u="none" strike="noStrike" cap="none" dirty="0" err="1">
                <a:solidFill>
                  <a:srgbClr val="92D050"/>
                </a:solidFill>
              </a:rPr>
              <a:t>M.Abdullah</a:t>
            </a:r>
            <a:r>
              <a:rPr lang="en-US" sz="2000" i="1" u="none" strike="noStrike" cap="none" dirty="0">
                <a:solidFill>
                  <a:srgbClr val="92D050"/>
                </a:solidFill>
              </a:rPr>
              <a:t> 27830, </a:t>
            </a:r>
            <a:r>
              <a:rPr lang="en-US" sz="2000" i="1" u="none" strike="noStrike" cap="none" dirty="0" err="1">
                <a:solidFill>
                  <a:srgbClr val="92D050"/>
                </a:solidFill>
              </a:rPr>
              <a:t>J.Chen</a:t>
            </a:r>
            <a:r>
              <a:rPr lang="en-US" sz="2000" i="1" u="none" strike="noStrike" cap="none" dirty="0">
                <a:solidFill>
                  <a:srgbClr val="92D050"/>
                </a:solidFill>
              </a:rPr>
              <a:t> 27775</a:t>
            </a:r>
            <a:endParaRPr sz="1100" i="1" u="none" strike="noStrike" cap="none" dirty="0">
              <a:solidFill>
                <a:srgbClr val="92D050"/>
              </a:solidFill>
              <a:latin typeface="Times New Roman"/>
              <a:ea typeface="Times New Roman"/>
              <a:cs typeface="Times New Roman"/>
              <a:sym typeface="Times New Roman"/>
            </a:endParaRPr>
          </a:p>
        </p:txBody>
      </p:sp>
      <p:sp>
        <p:nvSpPr>
          <p:cNvPr id="96" name="Google Shape;96;p13"/>
          <p:cNvSpPr/>
          <p:nvPr/>
        </p:nvSpPr>
        <p:spPr>
          <a:xfrm>
            <a:off x="930465" y="579475"/>
            <a:ext cx="8740712" cy="1942836"/>
          </a:xfrm>
          <a:prstGeom prst="parallelogram">
            <a:avLst>
              <a:gd name="adj" fmla="val 0"/>
            </a:avLst>
          </a:pr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13"/>
          <p:cNvSpPr/>
          <p:nvPr/>
        </p:nvSpPr>
        <p:spPr>
          <a:xfrm>
            <a:off x="437356" y="28911750"/>
            <a:ext cx="20508913" cy="1025524"/>
          </a:xfrm>
          <a:prstGeom prst="parallelogram">
            <a:avLst>
              <a:gd name="adj" fmla="val 0"/>
            </a:avLst>
          </a:pr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13"/>
          <p:cNvSpPr/>
          <p:nvPr/>
        </p:nvSpPr>
        <p:spPr>
          <a:xfrm>
            <a:off x="965993" y="29221313"/>
            <a:ext cx="19791361" cy="71596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Hochschule Rhein-Waal | Fakultät Kommunikation und Umwelt | Friedrich-Heinrich-Allee 25, 47475 Kamp-Lintfort | Tel.: 02842 90825-0 | info@hochschule-rhein-waal.de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99" name="Google Shape;99;p13"/>
          <p:cNvSpPr/>
          <p:nvPr/>
        </p:nvSpPr>
        <p:spPr>
          <a:xfrm>
            <a:off x="1552998" y="905514"/>
            <a:ext cx="8773439" cy="142943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err="1">
                <a:solidFill>
                  <a:srgbClr val="000000"/>
                </a:solidFill>
                <a:latin typeface="Arial"/>
                <a:ea typeface="Arial"/>
                <a:cs typeface="Arial"/>
                <a:sym typeface="Arial"/>
              </a:rPr>
              <a:t>Interdisziplinäres</a:t>
            </a:r>
            <a:r>
              <a:rPr lang="en-US" sz="4000" b="1" i="0" u="none" strike="noStrike" cap="none" dirty="0">
                <a:solidFill>
                  <a:srgbClr val="000000"/>
                </a:solidFill>
                <a:latin typeface="Arial"/>
                <a:ea typeface="Arial"/>
                <a:cs typeface="Arial"/>
                <a:sym typeface="Arial"/>
              </a:rPr>
              <a:t> </a:t>
            </a:r>
            <a:r>
              <a:rPr lang="en-US" sz="4000" b="1" i="0" u="none" strike="noStrike" cap="none" dirty="0" err="1">
                <a:solidFill>
                  <a:srgbClr val="000000"/>
                </a:solidFill>
                <a:latin typeface="Arial"/>
                <a:ea typeface="Arial"/>
                <a:cs typeface="Arial"/>
                <a:sym typeface="Arial"/>
              </a:rPr>
              <a:t>Projekt</a:t>
            </a:r>
            <a:r>
              <a:rPr lang="en-US" sz="4000" b="1" i="0" u="none" strike="noStrike" cap="none" dirty="0">
                <a:solidFill>
                  <a:srgbClr val="000000"/>
                </a:solidFill>
                <a:latin typeface="Arial"/>
                <a:ea typeface="Arial"/>
                <a:cs typeface="Arial"/>
                <a:sym typeface="Arial"/>
              </a:rPr>
              <a:t> </a:t>
            </a:r>
            <a:endParaRPr sz="4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1" u="none" strike="noStrike" cap="none" dirty="0">
                <a:solidFill>
                  <a:srgbClr val="D8D8D8"/>
                </a:solidFill>
                <a:latin typeface="Arial"/>
                <a:ea typeface="Arial"/>
                <a:cs typeface="Arial"/>
                <a:sym typeface="Arial"/>
              </a:rPr>
              <a:t>WS 2021/22</a:t>
            </a:r>
            <a:endParaRPr sz="1400" b="0" i="1" u="none" strike="noStrike" cap="none" dirty="0">
              <a:solidFill>
                <a:srgbClr val="D8D8D8"/>
              </a:solidFill>
              <a:latin typeface="Arial"/>
              <a:ea typeface="Arial"/>
              <a:cs typeface="Arial"/>
              <a:sym typeface="Arial"/>
            </a:endParaRPr>
          </a:p>
        </p:txBody>
      </p:sp>
      <p:sp>
        <p:nvSpPr>
          <p:cNvPr id="100" name="Google Shape;100;p13"/>
          <p:cNvSpPr txBox="1"/>
          <p:nvPr/>
        </p:nvSpPr>
        <p:spPr>
          <a:xfrm>
            <a:off x="1382707" y="3913175"/>
            <a:ext cx="8247000" cy="7542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1">
                <a:solidFill>
                  <a:schemeClr val="lt1"/>
                </a:solidFill>
              </a:rPr>
              <a:t>KaLi’s Hanging Garden</a:t>
            </a:r>
            <a:endParaRPr sz="1400" b="0" i="0" strike="noStrike" cap="none">
              <a:solidFill>
                <a:schemeClr val="lt1"/>
              </a:solidFill>
              <a:latin typeface="Arial"/>
              <a:ea typeface="Arial"/>
              <a:cs typeface="Arial"/>
              <a:sym typeface="Arial"/>
            </a:endParaRPr>
          </a:p>
        </p:txBody>
      </p:sp>
      <p:sp>
        <p:nvSpPr>
          <p:cNvPr id="101" name="Google Shape;101;p13"/>
          <p:cNvSpPr/>
          <p:nvPr/>
        </p:nvSpPr>
        <p:spPr>
          <a:xfrm>
            <a:off x="6019325" y="14271891"/>
            <a:ext cx="3734400" cy="3997500"/>
          </a:xfrm>
          <a:prstGeom prst="parallelogram">
            <a:avLst>
              <a:gd name="adj" fmla="val 0"/>
            </a:avLst>
          </a:prstGeom>
          <a:solidFill>
            <a:schemeClr val="bg1"/>
          </a:solidFill>
          <a:ln>
            <a:solidFill>
              <a:schemeClr val="accent6"/>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a:p>
        </p:txBody>
      </p:sp>
      <p:sp>
        <p:nvSpPr>
          <p:cNvPr id="102" name="Google Shape;102;p13"/>
          <p:cNvSpPr/>
          <p:nvPr/>
        </p:nvSpPr>
        <p:spPr>
          <a:xfrm>
            <a:off x="11243499" y="7036944"/>
            <a:ext cx="9064494" cy="1191453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3C47D"/>
                </a:solidFill>
                <a:latin typeface="Arial"/>
                <a:ea typeface="Arial"/>
                <a:cs typeface="Arial"/>
                <a:sym typeface="Arial"/>
              </a:rPr>
              <a:t>Implementation</a:t>
            </a:r>
            <a:endParaRPr sz="1400" b="0" i="0" u="none" strike="noStrike" cap="none" dirty="0">
              <a:solidFill>
                <a:srgbClr val="93C47D"/>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dirty="0">
                <a:solidFill>
                  <a:srgbClr val="D8D8D8"/>
                </a:solidFill>
                <a:latin typeface="Arial"/>
                <a:ea typeface="Arial"/>
                <a:cs typeface="Arial"/>
                <a:sym typeface="Arial"/>
              </a:rPr>
              <a:t>literature research </a:t>
            </a:r>
            <a:r>
              <a:rPr lang="en-US" sz="2000" dirty="0">
                <a:solidFill>
                  <a:srgbClr val="D8D8D8"/>
                </a:solidFill>
              </a:rPr>
              <a:t>was done to answer critical questions related to</a:t>
            </a:r>
            <a:r>
              <a:rPr lang="en-US" sz="2000" b="0" i="0" u="none" strike="noStrike" cap="none" dirty="0">
                <a:solidFill>
                  <a:srgbClr val="D8D8D8"/>
                </a:solidFill>
                <a:latin typeface="Arial"/>
                <a:ea typeface="Arial"/>
                <a:cs typeface="Arial"/>
                <a:sym typeface="Arial"/>
              </a:rPr>
              <a:t> vertical </a:t>
            </a:r>
            <a:r>
              <a:rPr lang="en-US" sz="2000" dirty="0">
                <a:solidFill>
                  <a:srgbClr val="D8D8D8"/>
                </a:solidFill>
              </a:rPr>
              <a:t>f</a:t>
            </a:r>
            <a:r>
              <a:rPr lang="en-US" sz="2000" b="0" i="0" u="none" strike="noStrike" cap="none" dirty="0">
                <a:solidFill>
                  <a:srgbClr val="D8D8D8"/>
                </a:solidFill>
                <a:latin typeface="Arial"/>
                <a:ea typeface="Arial"/>
                <a:cs typeface="Arial"/>
                <a:sym typeface="Arial"/>
              </a:rPr>
              <a:t>arming</a:t>
            </a:r>
            <a:r>
              <a:rPr lang="en-US" sz="2000" dirty="0">
                <a:solidFill>
                  <a:srgbClr val="D8D8D8"/>
                </a:solidFill>
              </a:rPr>
              <a:t>. W</a:t>
            </a:r>
            <a:r>
              <a:rPr lang="en-US" sz="2000" b="0" i="0" u="none" strike="noStrike" cap="none" dirty="0">
                <a:solidFill>
                  <a:srgbClr val="D8D8D8"/>
                </a:solidFill>
                <a:latin typeface="Arial"/>
                <a:ea typeface="Arial"/>
                <a:cs typeface="Arial"/>
                <a:sym typeface="Arial"/>
              </a:rPr>
              <a:t>orkshops were organized to define priorities, requirements and design criteria. Using design thinking, two alternative solutions were developed. A series of methods were employed in the form of workshops to compare the two solutions</a:t>
            </a:r>
            <a:r>
              <a:rPr lang="en-US" sz="2000" dirty="0">
                <a:solidFill>
                  <a:srgbClr val="D8D8D8"/>
                </a:solidFill>
              </a:rPr>
              <a:t> in terms of yield, cost, implementation possibilities, and overall efficiency. </a:t>
            </a:r>
            <a:r>
              <a:rPr lang="en-US" sz="2000" b="0" i="0" u="none" strike="noStrike" cap="none" dirty="0">
                <a:solidFill>
                  <a:srgbClr val="D8D8D8"/>
                </a:solidFill>
                <a:latin typeface="Arial"/>
                <a:ea typeface="Arial"/>
                <a:cs typeface="Arial"/>
                <a:sym typeface="Arial"/>
              </a:rPr>
              <a:t>Pros and cons of each design</a:t>
            </a:r>
            <a:r>
              <a:rPr lang="en-US" sz="2000" dirty="0">
                <a:solidFill>
                  <a:srgbClr val="D8D8D8"/>
                </a:solidFill>
              </a:rPr>
              <a:t> </a:t>
            </a:r>
            <a:r>
              <a:rPr lang="en-US" sz="2000" b="0" i="0" u="none" strike="noStrike" cap="none" dirty="0">
                <a:solidFill>
                  <a:srgbClr val="D8D8D8"/>
                </a:solidFill>
                <a:latin typeface="Arial"/>
                <a:ea typeface="Arial"/>
                <a:cs typeface="Arial"/>
                <a:sym typeface="Arial"/>
              </a:rPr>
              <a:t>and possible points of improvemen</a:t>
            </a:r>
            <a:r>
              <a:rPr lang="en-US" sz="2000" dirty="0">
                <a:solidFill>
                  <a:srgbClr val="D8D8D8"/>
                </a:solidFill>
              </a:rPr>
              <a:t>t</a:t>
            </a:r>
            <a:r>
              <a:rPr lang="en-US" sz="2000" b="0" i="0" u="none" strike="noStrike" cap="none" dirty="0">
                <a:solidFill>
                  <a:srgbClr val="D8D8D8"/>
                </a:solidFill>
                <a:latin typeface="Arial"/>
                <a:ea typeface="Arial"/>
                <a:cs typeface="Arial"/>
                <a:sym typeface="Arial"/>
              </a:rPr>
              <a:t> were defined. A</a:t>
            </a:r>
            <a:r>
              <a:rPr lang="en-US" sz="2000" dirty="0">
                <a:solidFill>
                  <a:srgbClr val="D8D8D8"/>
                </a:solidFill>
              </a:rPr>
              <a:t>luminum</a:t>
            </a:r>
            <a:r>
              <a:rPr lang="en-US" sz="2000" b="0" i="0" u="none" strike="noStrike" cap="none" dirty="0">
                <a:solidFill>
                  <a:srgbClr val="D8D8D8"/>
                </a:solidFill>
                <a:latin typeface="Arial"/>
                <a:ea typeface="Arial"/>
                <a:cs typeface="Arial"/>
                <a:sym typeface="Arial"/>
              </a:rPr>
              <a:t> profiles were chosen for the structure to meet the scalability and modularity requirements. An Arduino microcontroller board was used to </a:t>
            </a:r>
            <a:r>
              <a:rPr lang="en-US" sz="2000" dirty="0">
                <a:solidFill>
                  <a:srgbClr val="D8D8D8"/>
                </a:solidFill>
              </a:rPr>
              <a:t>automate</a:t>
            </a:r>
            <a:r>
              <a:rPr lang="en-US" sz="2000" b="0" i="0" u="none" strike="noStrike" cap="none" dirty="0">
                <a:solidFill>
                  <a:srgbClr val="D8D8D8"/>
                </a:solidFill>
                <a:latin typeface="Arial"/>
                <a:ea typeface="Arial"/>
                <a:cs typeface="Arial"/>
                <a:sym typeface="Arial"/>
              </a:rPr>
              <a:t> the system. Depending on the measurements </a:t>
            </a:r>
            <a:r>
              <a:rPr lang="en-US" sz="2000" dirty="0">
                <a:solidFill>
                  <a:srgbClr val="D8D8D8"/>
                </a:solidFill>
              </a:rPr>
              <a:t>of each of the pH sensor, electrical conductivity (EC) sensor and the water temperature sensor,  adjustment solutions are pumped accordingly to the system. </a:t>
            </a:r>
            <a:endParaRPr lang="en-US" sz="2000" b="0" i="0" u="none" strike="noStrike" cap="none" dirty="0">
              <a:solidFill>
                <a:srgbClr val="D8D8D8"/>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lang="de-DE" sz="2000" b="0" i="0" u="none" strike="noStrike" cap="none" dirty="0">
              <a:solidFill>
                <a:srgbClr val="D8D8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marR="0" lvl="0" indent="0" algn="l" rtl="0">
              <a:lnSpc>
                <a:spcPct val="100000"/>
              </a:lnSpc>
              <a:spcBef>
                <a:spcPts val="0"/>
              </a:spcBef>
              <a:spcAft>
                <a:spcPts val="0"/>
              </a:spcAft>
              <a:buClr>
                <a:schemeClr val="dk1"/>
              </a:buClr>
              <a:buSzPts val="2000"/>
              <a:buFont typeface="Calibri"/>
              <a:buNone/>
            </a:pPr>
            <a:endParaRPr sz="2000" dirty="0">
              <a:solidFill>
                <a:srgbClr val="548135"/>
              </a:solidFill>
            </a:endParaRPr>
          </a:p>
          <a:p>
            <a:pPr marL="0" lvl="0" indent="0" algn="l" rtl="0">
              <a:spcBef>
                <a:spcPts val="0"/>
              </a:spcBef>
              <a:spcAft>
                <a:spcPts val="0"/>
              </a:spcAft>
              <a:buClr>
                <a:schemeClr val="dk1"/>
              </a:buClr>
              <a:buSzPts val="1100"/>
              <a:buFont typeface="Arial"/>
              <a:buNone/>
            </a:pPr>
            <a:endParaRPr lang="en-US" sz="2000" b="1" dirty="0">
              <a:solidFill>
                <a:srgbClr val="93C47D"/>
              </a:solidFill>
            </a:endParaRPr>
          </a:p>
          <a:p>
            <a:pPr marL="0" lvl="0" indent="0" algn="l" rtl="0">
              <a:spcBef>
                <a:spcPts val="0"/>
              </a:spcBef>
              <a:spcAft>
                <a:spcPts val="0"/>
              </a:spcAft>
              <a:buClr>
                <a:schemeClr val="dk1"/>
              </a:buClr>
              <a:buSzPts val="1100"/>
              <a:buFont typeface="Arial"/>
              <a:buNone/>
            </a:pPr>
            <a:endParaRPr lang="en-US" sz="2000" b="1" dirty="0">
              <a:solidFill>
                <a:srgbClr val="93C47D"/>
              </a:solidFill>
            </a:endParaRPr>
          </a:p>
          <a:p>
            <a:pPr marL="0" lvl="0" indent="0" algn="l" rtl="0">
              <a:spcBef>
                <a:spcPts val="0"/>
              </a:spcBef>
              <a:spcAft>
                <a:spcPts val="0"/>
              </a:spcAft>
              <a:buClr>
                <a:schemeClr val="dk1"/>
              </a:buClr>
              <a:buSzPts val="1100"/>
              <a:buFont typeface="Arial"/>
              <a:buNone/>
            </a:pPr>
            <a:r>
              <a:rPr lang="en-US" sz="2000" b="1" dirty="0">
                <a:solidFill>
                  <a:srgbClr val="93C47D"/>
                </a:solidFill>
              </a:rPr>
              <a:t>Evaluation/Discussion</a:t>
            </a:r>
            <a:endParaRPr dirty="0">
              <a:solidFill>
                <a:srgbClr val="93C47D"/>
              </a:solidFill>
            </a:endParaRPr>
          </a:p>
          <a:p>
            <a:pPr lvl="0" algn="just">
              <a:buClr>
                <a:schemeClr val="dk1"/>
              </a:buClr>
              <a:buSzPts val="1100"/>
            </a:pPr>
            <a:r>
              <a:rPr lang="en-US" sz="2000" dirty="0">
                <a:solidFill>
                  <a:schemeClr val="bg1">
                    <a:lumMod val="85000"/>
                  </a:schemeClr>
                </a:solidFill>
              </a:rPr>
              <a:t>Our vertical farm system was the result of culminating a multitude of research and active internal discussions among our team members, which saw ideas clash against each other as well as merge. A positive outcome of the internal discussions and testing was that the prototype saw an improvement in modularity after absorbing concepts from the alternative designs, which affirmed our research findings in this aspect. Currently, our prototype yields 4.32 plants/m</a:t>
            </a:r>
            <a:r>
              <a:rPr lang="en-US" sz="2000" baseline="30000" dirty="0">
                <a:solidFill>
                  <a:schemeClr val="bg1">
                    <a:lumMod val="85000"/>
                  </a:schemeClr>
                </a:solidFill>
              </a:rPr>
              <a:t>3</a:t>
            </a:r>
            <a:r>
              <a:rPr lang="en-US" sz="2000" dirty="0">
                <a:solidFill>
                  <a:schemeClr val="bg1">
                    <a:lumMod val="85000"/>
                  </a:schemeClr>
                </a:solidFill>
              </a:rPr>
              <a:t>, saving around 80% water compared to conventional farming methods. As farmers in NRW prefer using sunlight, our VF system can harness it, thereby saving energy. The use of LEDs also ensures a stable yield all year round irrespective of the weather.</a:t>
            </a:r>
          </a:p>
          <a:p>
            <a:pPr lvl="0" algn="just">
              <a:buClr>
                <a:schemeClr val="dk1"/>
              </a:buClr>
              <a:buSzPts val="1100"/>
            </a:pPr>
            <a:endParaRPr sz="1700" b="1" dirty="0">
              <a:solidFill>
                <a:srgbClr val="FFFFFF"/>
              </a:solidFill>
            </a:endParaRPr>
          </a:p>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dirty="0">
                <a:solidFill>
                  <a:srgbClr val="93C47D"/>
                </a:solidFill>
              </a:rPr>
              <a:t>Outlook</a:t>
            </a:r>
            <a:endParaRPr sz="2000" b="1" i="0" u="none" strike="noStrike" cap="none" dirty="0">
              <a:solidFill>
                <a:srgbClr val="93C47D"/>
              </a:solidFill>
            </a:endParaRPr>
          </a:p>
          <a:p>
            <a:pPr marL="0" lvl="0" indent="0" algn="just" rtl="0">
              <a:lnSpc>
                <a:spcPct val="90000"/>
              </a:lnSpc>
              <a:spcBef>
                <a:spcPts val="0"/>
              </a:spcBef>
              <a:spcAft>
                <a:spcPts val="0"/>
              </a:spcAft>
              <a:buClr>
                <a:schemeClr val="dk1"/>
              </a:buClr>
              <a:buSzPts val="1100"/>
              <a:buFont typeface="Arial"/>
              <a:buNone/>
            </a:pPr>
            <a:r>
              <a:rPr lang="en-US" sz="2000" dirty="0">
                <a:solidFill>
                  <a:srgbClr val="D8D8D8"/>
                </a:solidFill>
              </a:rPr>
              <a:t>With the growing population and the demand for food worldwide, vertical farming provides an excellent solution. The solution creates a strong case with traditional farming in terms of energy usage, water consumption, and efficiency with additional benefits of faster production and a possibility to cut down on logistic costs. Alongside previous successful operations and ongoing endeavors, vertical farming technology is ripe for ambitious undertakings. The system's potential that we developed throughout this project can be determined over a testing period of 6 months. Moreover, the project is entirely open-source to be re-interpreted by anyone at any time.</a:t>
            </a:r>
            <a:endParaRPr sz="2000" b="1" dirty="0">
              <a:solidFill>
                <a:srgbClr val="D8D8D8"/>
              </a:solidFill>
            </a:endParaRPr>
          </a:p>
          <a:p>
            <a:pPr marL="0" marR="0" lvl="0" indent="0" algn="just" rtl="0">
              <a:lnSpc>
                <a:spcPct val="100000"/>
              </a:lnSpc>
              <a:spcBef>
                <a:spcPts val="0"/>
              </a:spcBef>
              <a:spcAft>
                <a:spcPts val="0"/>
              </a:spcAft>
              <a:buClr>
                <a:srgbClr val="000000"/>
              </a:buClr>
              <a:buSzPts val="2000"/>
              <a:buFont typeface="Arial"/>
              <a:buNone/>
            </a:pPr>
            <a:endParaRPr sz="1400" b="0" i="0" u="none" strike="noStrike" cap="none" dirty="0">
              <a:solidFill>
                <a:srgbClr val="548135"/>
              </a:solidFill>
              <a:latin typeface="Arial"/>
              <a:ea typeface="Arial"/>
              <a:cs typeface="Arial"/>
              <a:sym typeface="Arial"/>
            </a:endParaRPr>
          </a:p>
          <a:p>
            <a:pPr marL="0" marR="0" lvl="0" indent="0" algn="just" rtl="0">
              <a:lnSpc>
                <a:spcPct val="100000"/>
              </a:lnSpc>
              <a:spcBef>
                <a:spcPts val="700"/>
              </a:spcBef>
              <a:spcAft>
                <a:spcPts val="0"/>
              </a:spcAft>
              <a:buClr>
                <a:srgbClr val="000000"/>
              </a:buClr>
              <a:buSzPts val="2000"/>
              <a:buFont typeface="Arial"/>
              <a:buNone/>
            </a:pPr>
            <a:r>
              <a:rPr lang="en-US" sz="2000" b="1" i="0" u="none" strike="noStrike" cap="none" dirty="0">
                <a:solidFill>
                  <a:srgbClr val="93C47D"/>
                </a:solidFill>
                <a:latin typeface="Arial"/>
                <a:ea typeface="Arial"/>
                <a:cs typeface="Arial"/>
                <a:sym typeface="Arial"/>
              </a:rPr>
              <a:t>References</a:t>
            </a:r>
            <a:endParaRPr sz="2000" b="0" i="0" u="none" strike="noStrike" cap="none" dirty="0">
              <a:solidFill>
                <a:srgbClr val="93C47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bg1">
                  <a:lumMod val="95000"/>
                </a:schemeClr>
              </a:solidFill>
              <a:latin typeface="Arial"/>
              <a:ea typeface="Arial"/>
              <a:cs typeface="Arial"/>
              <a:sym typeface="Arial"/>
            </a:endParaRPr>
          </a:p>
          <a:p>
            <a:pPr marL="457200" marR="0" lvl="0" indent="-311150" algn="just" rtl="0">
              <a:lnSpc>
                <a:spcPct val="150000"/>
              </a:lnSpc>
              <a:spcBef>
                <a:spcPts val="0"/>
              </a:spcBef>
              <a:spcAft>
                <a:spcPts val="0"/>
              </a:spcAft>
              <a:buClr>
                <a:srgbClr val="F3F3F3"/>
              </a:buClr>
              <a:buSzPts val="1300"/>
              <a:buFont typeface="Arial"/>
              <a:buChar char="●"/>
            </a:pPr>
            <a:r>
              <a:rPr lang="en-US" sz="1300" b="0" i="0" u="none" strike="noStrike" cap="none" dirty="0">
                <a:solidFill>
                  <a:schemeClr val="bg1">
                    <a:lumMod val="85000"/>
                  </a:schemeClr>
                </a:solidFill>
                <a:latin typeface="Arial"/>
                <a:ea typeface="Arial"/>
                <a:cs typeface="Arial"/>
                <a:sym typeface="Arial"/>
              </a:rPr>
              <a:t>Andy </a:t>
            </a:r>
            <a:r>
              <a:rPr lang="en-US" sz="1300" b="0" i="0" u="none" strike="noStrike" cap="none" dirty="0" err="1">
                <a:solidFill>
                  <a:schemeClr val="bg1">
                    <a:lumMod val="85000"/>
                  </a:schemeClr>
                </a:solidFill>
                <a:latin typeface="Arial"/>
                <a:ea typeface="Arial"/>
                <a:cs typeface="Arial"/>
                <a:sym typeface="Arial"/>
              </a:rPr>
              <a:t>Corbley</a:t>
            </a:r>
            <a:r>
              <a:rPr lang="en-US" sz="1300" b="0" i="0" u="none" strike="noStrike" cap="none" dirty="0">
                <a:solidFill>
                  <a:schemeClr val="bg1">
                    <a:lumMod val="85000"/>
                  </a:schemeClr>
                </a:solidFill>
                <a:latin typeface="Arial"/>
                <a:ea typeface="Arial"/>
                <a:cs typeface="Arial"/>
                <a:sym typeface="Arial"/>
              </a:rPr>
              <a:t>, 2021, “</a:t>
            </a:r>
            <a:r>
              <a:rPr lang="en-US" sz="1300" b="0" i="0" u="none" strike="noStrike" cap="none" dirty="0" err="1">
                <a:solidFill>
                  <a:schemeClr val="bg1">
                    <a:lumMod val="85000"/>
                  </a:schemeClr>
                </a:solidFill>
                <a:latin typeface="Arial"/>
                <a:ea typeface="Arial"/>
                <a:cs typeface="Arial"/>
                <a:sym typeface="Arial"/>
              </a:rPr>
              <a:t>Uk’s</a:t>
            </a:r>
            <a:r>
              <a:rPr lang="en-US" sz="1300" b="0" i="0" u="none" strike="noStrike" cap="none" dirty="0">
                <a:solidFill>
                  <a:schemeClr val="bg1">
                    <a:lumMod val="85000"/>
                  </a:schemeClr>
                </a:solidFill>
                <a:latin typeface="Arial"/>
                <a:ea typeface="Arial"/>
                <a:cs typeface="Arial"/>
                <a:sym typeface="Arial"/>
              </a:rPr>
              <a:t> Largest Vertical Farm That Uses Only Sunlight Begins First Harvest”, Good News Network. Accessed on 15th Dec 2021: </a:t>
            </a:r>
            <a:endParaRPr sz="1300" b="0" i="0" u="none" strike="noStrike" cap="none" dirty="0">
              <a:solidFill>
                <a:schemeClr val="bg1">
                  <a:lumMod val="85000"/>
                </a:schemeClr>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300" b="0" i="0" u="sng" strike="noStrike" cap="none" dirty="0">
                <a:solidFill>
                  <a:schemeClr val="bg1">
                    <a:lumMod val="8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https://www.goodnewsnetwork.org/shockingly-freshs-vertical-farm-uses-much-less-energy-thanks-to-natural-light/</a:t>
            </a:r>
            <a:endParaRPr sz="1300" b="0" i="0" u="none" strike="noStrike" cap="none" dirty="0">
              <a:solidFill>
                <a:schemeClr val="bg1">
                  <a:lumMod val="85000"/>
                </a:schemeClr>
              </a:solidFill>
              <a:latin typeface="Arial"/>
              <a:ea typeface="Arial"/>
              <a:cs typeface="Arial"/>
              <a:sym typeface="Arial"/>
            </a:endParaRPr>
          </a:p>
          <a:p>
            <a:pPr marL="457200" marR="0" lvl="0" indent="-311150" algn="l" rtl="0">
              <a:lnSpc>
                <a:spcPct val="115000"/>
              </a:lnSpc>
              <a:spcBef>
                <a:spcPts val="0"/>
              </a:spcBef>
              <a:spcAft>
                <a:spcPts val="0"/>
              </a:spcAft>
              <a:buClr>
                <a:srgbClr val="F3F3F3"/>
              </a:buClr>
              <a:buSzPts val="1300"/>
              <a:buFont typeface="Arial"/>
              <a:buChar char="●"/>
            </a:pPr>
            <a:r>
              <a:rPr lang="en-US" sz="1300" b="0" i="0" u="none" strike="noStrike" cap="none" dirty="0">
                <a:solidFill>
                  <a:schemeClr val="bg1">
                    <a:lumMod val="85000"/>
                  </a:schemeClr>
                </a:solidFill>
                <a:latin typeface="Arial"/>
                <a:ea typeface="Arial"/>
                <a:cs typeface="Arial"/>
                <a:sym typeface="Arial"/>
              </a:rPr>
              <a:t>Eden Green Technology. 2021. The Environmental Impact of Traditional and Vertical Farming - 2021 Report. Accessed on 15th Dec 2021: </a:t>
            </a:r>
            <a:r>
              <a:rPr lang="en-US" sz="1300" b="0" i="0" u="sng" strike="noStrike" cap="none" dirty="0">
                <a:solidFill>
                  <a:schemeClr val="bg1">
                    <a:lumMod val="8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https://www.edengreen.com/blog-collection/environmental-impact-of-traditional-and-vertical-farming-2021-report</a:t>
            </a:r>
            <a:endParaRPr sz="1300" b="0" i="0" u="none" strike="noStrike" cap="none" dirty="0">
              <a:solidFill>
                <a:schemeClr val="bg1">
                  <a:lumMod val="85000"/>
                </a:schemeClr>
              </a:solidFill>
              <a:latin typeface="Arial"/>
              <a:ea typeface="Arial"/>
              <a:cs typeface="Arial"/>
              <a:sym typeface="Arial"/>
            </a:endParaRPr>
          </a:p>
          <a:p>
            <a:pPr marL="457200" marR="0" lvl="0" indent="-311150" algn="l" rtl="0">
              <a:lnSpc>
                <a:spcPct val="115000"/>
              </a:lnSpc>
              <a:spcBef>
                <a:spcPts val="0"/>
              </a:spcBef>
              <a:spcAft>
                <a:spcPts val="0"/>
              </a:spcAft>
              <a:buClr>
                <a:srgbClr val="F3F3F3"/>
              </a:buClr>
              <a:buSzPts val="1300"/>
              <a:buFont typeface="Arial"/>
              <a:buChar char="●"/>
            </a:pPr>
            <a:r>
              <a:rPr lang="en-US" sz="1300" b="0" i="0" u="none" strike="noStrike" cap="none" dirty="0">
                <a:solidFill>
                  <a:schemeClr val="bg1">
                    <a:lumMod val="85000"/>
                  </a:schemeClr>
                </a:solidFill>
                <a:latin typeface="Arial"/>
                <a:ea typeface="Arial"/>
                <a:cs typeface="Arial"/>
                <a:sym typeface="Arial"/>
              </a:rPr>
              <a:t>Lorraine Chow, 2015, “World's First Hydraulic-Driven Vertical Farm Produces 1 Ton of Vegetables Every Other Day”, </a:t>
            </a:r>
            <a:r>
              <a:rPr lang="en-US" sz="1300" b="0" i="0" u="none" strike="noStrike" cap="none" dirty="0" err="1">
                <a:solidFill>
                  <a:schemeClr val="bg1">
                    <a:lumMod val="85000"/>
                  </a:schemeClr>
                </a:solidFill>
                <a:latin typeface="Arial"/>
                <a:ea typeface="Arial"/>
                <a:cs typeface="Arial"/>
                <a:sym typeface="Arial"/>
              </a:rPr>
              <a:t>EcoWatch</a:t>
            </a:r>
            <a:r>
              <a:rPr lang="en-US" sz="1300" b="0" i="0" u="none" strike="noStrike" cap="none" dirty="0">
                <a:solidFill>
                  <a:schemeClr val="bg1">
                    <a:lumMod val="85000"/>
                  </a:schemeClr>
                </a:solidFill>
                <a:latin typeface="Arial"/>
                <a:ea typeface="Arial"/>
                <a:cs typeface="Arial"/>
                <a:sym typeface="Arial"/>
              </a:rPr>
              <a:t>. Accessed on 15th Dec 2021:</a:t>
            </a:r>
            <a:endParaRPr sz="1300" b="0" i="0" u="none" strike="noStrike" cap="none" dirty="0">
              <a:solidFill>
                <a:schemeClr val="bg1">
                  <a:lumMod val="85000"/>
                </a:schemeClr>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300" b="0" i="0" u="sng" strike="noStrike" cap="none" dirty="0">
                <a:solidFill>
                  <a:schemeClr val="bg1">
                    <a:lumMod val="85000"/>
                  </a:schemeClr>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https://www.ecowatch.com/worlds-first-hydraulic-driven-vertical-farm-produces-1-ton-of-vegetabl-1882095600.html#toggle-gdpr</a:t>
            </a:r>
            <a:endParaRPr sz="1300" b="0" i="0" u="none" strike="noStrike" cap="none" dirty="0">
              <a:solidFill>
                <a:schemeClr val="bg1">
                  <a:lumMod val="85000"/>
                </a:schemeClr>
              </a:solidFill>
              <a:latin typeface="Arial"/>
              <a:ea typeface="Arial"/>
              <a:cs typeface="Arial"/>
              <a:sym typeface="Arial"/>
            </a:endParaRPr>
          </a:p>
          <a:p>
            <a:pPr marL="457200" marR="0" lvl="0" indent="-311150" algn="l" rtl="0">
              <a:lnSpc>
                <a:spcPct val="115000"/>
              </a:lnSpc>
              <a:spcBef>
                <a:spcPts val="0"/>
              </a:spcBef>
              <a:spcAft>
                <a:spcPts val="0"/>
              </a:spcAft>
              <a:buClr>
                <a:srgbClr val="F3F3F3"/>
              </a:buClr>
              <a:buSzPts val="1300"/>
              <a:buFont typeface="Arial"/>
              <a:buChar char="●"/>
            </a:pPr>
            <a:r>
              <a:rPr lang="en-US" sz="1300" b="0" i="0" u="none" strike="noStrike" cap="none" dirty="0" err="1">
                <a:solidFill>
                  <a:schemeClr val="bg1">
                    <a:lumMod val="85000"/>
                  </a:schemeClr>
                </a:solidFill>
                <a:latin typeface="Arial"/>
                <a:ea typeface="Arial"/>
                <a:cs typeface="Arial"/>
                <a:sym typeface="Arial"/>
              </a:rPr>
              <a:t>Mehlhouse</a:t>
            </a:r>
            <a:r>
              <a:rPr lang="en-US" sz="1300" b="0" i="0" u="none" strike="noStrike" cap="none" dirty="0">
                <a:solidFill>
                  <a:schemeClr val="bg1">
                    <a:lumMod val="85000"/>
                  </a:schemeClr>
                </a:solidFill>
                <a:latin typeface="Arial"/>
                <a:ea typeface="Arial"/>
                <a:cs typeface="Arial"/>
                <a:sym typeface="Arial"/>
              </a:rPr>
              <a:t>, A., 2021. Vertical Farming vs. Traditional Farming: The Most Sustainable Farming Methods. Learn Vertical Farming. Accessed on 15th Dec 2021:</a:t>
            </a:r>
            <a:endParaRPr sz="1300" b="0" i="0" u="none" strike="noStrike" cap="none" dirty="0">
              <a:solidFill>
                <a:schemeClr val="bg1">
                  <a:lumMod val="85000"/>
                </a:schemeClr>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r>
              <a:rPr lang="en-US" sz="1300" b="0" i="0" u="sng" strike="noStrike" cap="none" dirty="0">
                <a:solidFill>
                  <a:schemeClr val="bg1">
                    <a:lumMod val="85000"/>
                  </a:schemeClr>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https://www.learnverticalfarming.com/vertical-farming-vs-traditional-farming/</a:t>
            </a:r>
            <a:endParaRPr sz="1300" b="0" i="0" u="none" strike="noStrike" cap="none" dirty="0">
              <a:solidFill>
                <a:schemeClr val="bg1">
                  <a:lumMod val="85000"/>
                </a:schemeClr>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03" name="Google Shape;103;p13"/>
          <p:cNvSpPr txBox="1"/>
          <p:nvPr/>
        </p:nvSpPr>
        <p:spPr>
          <a:xfrm>
            <a:off x="-18143450" y="216650"/>
            <a:ext cx="17201099"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 name="Google Shape;104;p13"/>
          <p:cNvSpPr txBox="1"/>
          <p:nvPr/>
        </p:nvSpPr>
        <p:spPr>
          <a:xfrm>
            <a:off x="11243500" y="5218675"/>
            <a:ext cx="9143700" cy="1939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rgbClr val="D8D8D8"/>
                </a:solidFill>
                <a:latin typeface="Arial"/>
                <a:ea typeface="Arial"/>
                <a:cs typeface="Arial"/>
                <a:sym typeface="Arial"/>
              </a:rPr>
              <a:t>Every business model engages in a trade-off of these parameters to best match a) the species of plants they would like to grow and b) the volume and proportions of the space they access to grow. How these trade-offs play out in business models is a topic of interest, and that helps paint the image of what our project is all about.</a:t>
            </a:r>
            <a:endParaRPr sz="2000" b="0" i="0" u="none" strike="noStrike" cap="none">
              <a:solidFill>
                <a:srgbClr val="D8D8D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 name="Google Shape;105;p13"/>
          <p:cNvSpPr/>
          <p:nvPr/>
        </p:nvSpPr>
        <p:spPr>
          <a:xfrm>
            <a:off x="870167" y="18496101"/>
            <a:ext cx="2933700" cy="4597500"/>
          </a:xfrm>
          <a:prstGeom prst="parallelogram">
            <a:avLst>
              <a:gd name="adj" fmla="val 0"/>
            </a:avLst>
          </a:prstGeom>
          <a:solidFill>
            <a:schemeClr val="bg1"/>
          </a:solidFill>
          <a:ln>
            <a:solidFill>
              <a:schemeClr val="accent6"/>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a:p>
        </p:txBody>
      </p:sp>
      <p:sp>
        <p:nvSpPr>
          <p:cNvPr id="106" name="Google Shape;106;p13"/>
          <p:cNvSpPr txBox="1"/>
          <p:nvPr/>
        </p:nvSpPr>
        <p:spPr>
          <a:xfrm>
            <a:off x="1025854" y="22373492"/>
            <a:ext cx="2622300" cy="917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1200" b="0" i="1" u="none" strike="noStrike" cap="none">
                <a:solidFill>
                  <a:schemeClr val="dk1"/>
                </a:solidFill>
                <a:latin typeface="Arial"/>
                <a:ea typeface="Arial"/>
                <a:cs typeface="Arial"/>
                <a:sym typeface="Arial"/>
              </a:rPr>
              <a:t>Figure 2: A-Go-Gro Hydroponic Set-up, Singapore (Chow,2015).</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07" name="Google Shape;107;p13"/>
          <p:cNvSpPr txBox="1"/>
          <p:nvPr/>
        </p:nvSpPr>
        <p:spPr>
          <a:xfrm>
            <a:off x="6304473" y="17407702"/>
            <a:ext cx="31641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n-US" sz="1200" b="0" i="1" u="none" strike="noStrike" cap="none">
                <a:solidFill>
                  <a:schemeClr val="dk1"/>
                </a:solidFill>
                <a:latin typeface="Arial"/>
                <a:ea typeface="Arial"/>
                <a:cs typeface="Arial"/>
                <a:sym typeface="Arial"/>
              </a:rPr>
              <a:t>Figure 1: Shockingly Fresh’s greenhouse, England (Corbley,2021).</a:t>
            </a:r>
            <a:endParaRPr sz="1600" b="0" i="0" u="none" strike="noStrike" cap="none">
              <a:solidFill>
                <a:schemeClr val="dk1"/>
              </a:solidFill>
              <a:latin typeface="Arial"/>
              <a:ea typeface="Arial"/>
              <a:cs typeface="Arial"/>
              <a:sym typeface="Arial"/>
            </a:endParaRPr>
          </a:p>
        </p:txBody>
      </p:sp>
      <p:pic>
        <p:nvPicPr>
          <p:cNvPr id="108" name="Google Shape;108;p13"/>
          <p:cNvPicPr preferRelativeResize="0"/>
          <p:nvPr/>
        </p:nvPicPr>
        <p:blipFill rotWithShape="1">
          <a:blip r:embed="rId10">
            <a:alphaModFix/>
          </a:blip>
          <a:srcRect/>
          <a:stretch/>
        </p:blipFill>
        <p:spPr>
          <a:xfrm>
            <a:off x="1014599" y="18629631"/>
            <a:ext cx="2644840" cy="3648050"/>
          </a:xfrm>
          <a:prstGeom prst="rect">
            <a:avLst/>
          </a:prstGeom>
          <a:noFill/>
          <a:ln>
            <a:noFill/>
          </a:ln>
          <a:effectLst>
            <a:outerShdw blurRad="57150" dist="19050" dir="5400000" algn="bl" rotWithShape="0">
              <a:schemeClr val="dk1">
                <a:alpha val="49803"/>
              </a:schemeClr>
            </a:outerShdw>
          </a:effectLst>
        </p:spPr>
      </p:pic>
      <p:pic>
        <p:nvPicPr>
          <p:cNvPr id="109" name="Google Shape;109;p13"/>
          <p:cNvPicPr preferRelativeResize="0"/>
          <p:nvPr/>
        </p:nvPicPr>
        <p:blipFill rotWithShape="1">
          <a:blip r:embed="rId11">
            <a:alphaModFix/>
          </a:blip>
          <a:srcRect l="25892"/>
          <a:stretch/>
        </p:blipFill>
        <p:spPr>
          <a:xfrm>
            <a:off x="6167304" y="14508233"/>
            <a:ext cx="3438432" cy="2752046"/>
          </a:xfrm>
          <a:prstGeom prst="rect">
            <a:avLst/>
          </a:prstGeom>
          <a:noFill/>
          <a:ln w="9525" cap="flat" cmpd="sng">
            <a:solidFill>
              <a:schemeClr val="lt1"/>
            </a:solidFill>
            <a:prstDash val="solid"/>
            <a:round/>
            <a:headEnd type="none" w="sm" len="sm"/>
            <a:tailEnd type="none" w="sm" len="sm"/>
          </a:ln>
        </p:spPr>
      </p:pic>
      <p:sp>
        <p:nvSpPr>
          <p:cNvPr id="110" name="Google Shape;110;p13"/>
          <p:cNvSpPr txBox="1"/>
          <p:nvPr/>
        </p:nvSpPr>
        <p:spPr>
          <a:xfrm>
            <a:off x="4156475" y="18951474"/>
            <a:ext cx="5676600" cy="4093398"/>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r>
              <a:rPr lang="en-US" sz="2000" b="0" i="0" u="none" strike="noStrike" cap="none" dirty="0">
                <a:solidFill>
                  <a:srgbClr val="D8D8D8"/>
                </a:solidFill>
                <a:latin typeface="Arial"/>
                <a:ea typeface="Arial"/>
                <a:cs typeface="Arial"/>
                <a:sym typeface="Arial"/>
              </a:rPr>
              <a:t>Another relevant project is Singapore's </a:t>
            </a:r>
            <a:r>
              <a:rPr lang="en-US" sz="2000" b="0" i="0" u="none" strike="noStrike" cap="none" dirty="0" err="1">
                <a:solidFill>
                  <a:srgbClr val="D8D8D8"/>
                </a:solidFill>
                <a:latin typeface="Arial"/>
                <a:ea typeface="Arial"/>
                <a:cs typeface="Arial"/>
                <a:sym typeface="Arial"/>
              </a:rPr>
              <a:t>Skygreen</a:t>
            </a:r>
            <a:r>
              <a:rPr lang="en-US" sz="2000" b="0" i="0" u="none" strike="noStrike" cap="none" dirty="0">
                <a:solidFill>
                  <a:srgbClr val="D8D8D8"/>
                </a:solidFill>
                <a:latin typeface="Arial"/>
                <a:ea typeface="Arial"/>
                <a:cs typeface="Arial"/>
                <a:sym typeface="Arial"/>
              </a:rPr>
              <a:t> farm, which introduced a four-story rotating greenhouse to the market, providing more than 1 ton of leafy greens every other day. Its concept </a:t>
            </a:r>
            <a:r>
              <a:rPr lang="en-US" sz="2000" dirty="0">
                <a:solidFill>
                  <a:srgbClr val="D8D8D8"/>
                </a:solidFill>
              </a:rPr>
              <a:t>is based on an aluminum </a:t>
            </a:r>
            <a:r>
              <a:rPr lang="en-US" sz="2000" b="0" i="0" u="none" strike="noStrike" cap="none" dirty="0">
                <a:solidFill>
                  <a:srgbClr val="D8D8D8"/>
                </a:solidFill>
                <a:latin typeface="Arial"/>
                <a:ea typeface="Arial"/>
                <a:cs typeface="Arial"/>
                <a:sym typeface="Arial"/>
              </a:rPr>
              <a:t>A-frame tower with a circulating water system. </a:t>
            </a:r>
            <a:r>
              <a:rPr lang="en-US" sz="2000" dirty="0">
                <a:solidFill>
                  <a:srgbClr val="D8D8D8"/>
                </a:solidFill>
              </a:rPr>
              <a:t>Pumps are used to lift the water from the underground reservoir to the highest point of the structure. Gravity then takes over flowing the water through the system</a:t>
            </a:r>
            <a:r>
              <a:rPr lang="en-US" sz="2000" b="0" i="0" u="none" strike="noStrike" cap="none" dirty="0">
                <a:solidFill>
                  <a:srgbClr val="D8D8D8"/>
                </a:solidFill>
                <a:latin typeface="Arial"/>
                <a:ea typeface="Arial"/>
                <a:cs typeface="Arial"/>
                <a:sym typeface="Arial"/>
              </a:rPr>
              <a:t>. Using this approach saves around 90% of water consumption </a:t>
            </a:r>
            <a:r>
              <a:rPr lang="en-US" sz="2000" dirty="0">
                <a:solidFill>
                  <a:srgbClr val="D8D8D8"/>
                </a:solidFill>
              </a:rPr>
              <a:t>in comparison to traditional farming </a:t>
            </a:r>
            <a:r>
              <a:rPr lang="en-US" sz="2000" b="0" i="0" u="none" strike="noStrike" cap="none" dirty="0">
                <a:solidFill>
                  <a:srgbClr val="D8D8D8"/>
                </a:solidFill>
                <a:latin typeface="Arial"/>
                <a:ea typeface="Arial"/>
                <a:cs typeface="Arial"/>
                <a:sym typeface="Arial"/>
              </a:rPr>
              <a:t>(Chow, 2015).   </a:t>
            </a:r>
            <a:endParaRPr sz="2000" b="0" i="0" u="none" strike="noStrike" cap="none" dirty="0">
              <a:solidFill>
                <a:srgbClr val="D8D8D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D8D8D8"/>
              </a:solidFill>
              <a:latin typeface="Arial"/>
              <a:ea typeface="Arial"/>
              <a:cs typeface="Arial"/>
              <a:sym typeface="Arial"/>
            </a:endParaRPr>
          </a:p>
        </p:txBody>
      </p:sp>
      <p:sp>
        <p:nvSpPr>
          <p:cNvPr id="111" name="Google Shape;111;p13"/>
          <p:cNvSpPr txBox="1"/>
          <p:nvPr/>
        </p:nvSpPr>
        <p:spPr>
          <a:xfrm>
            <a:off x="768575" y="14067494"/>
            <a:ext cx="4965598" cy="470895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dirty="0">
                <a:solidFill>
                  <a:srgbClr val="D8D8D8"/>
                </a:solidFill>
                <a:latin typeface="Arial"/>
                <a:ea typeface="Arial"/>
                <a:cs typeface="Arial"/>
                <a:sym typeface="Arial"/>
              </a:rPr>
              <a:t>UK’s Shockingly Fresh’s greenhouse </a:t>
            </a:r>
            <a:r>
              <a:rPr lang="en-US" sz="2000" b="0" i="0" u="none" strike="noStrike" cap="none" dirty="0" err="1">
                <a:solidFill>
                  <a:srgbClr val="D8D8D8"/>
                </a:solidFill>
                <a:latin typeface="Arial"/>
                <a:ea typeface="Arial"/>
                <a:cs typeface="Arial"/>
                <a:sym typeface="Arial"/>
              </a:rPr>
              <a:t>Offenham</a:t>
            </a:r>
            <a:r>
              <a:rPr lang="en-US" sz="2000" b="0" i="0" u="none" strike="noStrike" cap="none" dirty="0">
                <a:solidFill>
                  <a:srgbClr val="D8D8D8"/>
                </a:solidFill>
                <a:latin typeface="Arial"/>
                <a:ea typeface="Arial"/>
                <a:cs typeface="Arial"/>
                <a:sym typeface="Arial"/>
              </a:rPr>
              <a:t> project was established in 2021 to produce more than 2 million heads of lettuce per year. The purpose of the constellation is to minimize the energy consumption of LED light systems and to make use of sunlight as much as possible. The English company claims they could use only natural light for photosynthesis and heat while producing four times the yield compared with regular farms while consuming much less energy than other vertical farms (</a:t>
            </a:r>
            <a:r>
              <a:rPr lang="en-US" sz="2000" b="0" i="0" u="none" strike="noStrike" cap="none" dirty="0" err="1">
                <a:solidFill>
                  <a:srgbClr val="D8D8D8"/>
                </a:solidFill>
                <a:latin typeface="Arial"/>
                <a:ea typeface="Arial"/>
                <a:cs typeface="Arial"/>
                <a:sym typeface="Arial"/>
              </a:rPr>
              <a:t>Corbley</a:t>
            </a:r>
            <a:r>
              <a:rPr lang="en-US" sz="2000" b="0" i="0" u="none" strike="noStrike" cap="none" dirty="0">
                <a:solidFill>
                  <a:srgbClr val="D8D8D8"/>
                </a:solidFill>
                <a:latin typeface="Arial"/>
                <a:ea typeface="Arial"/>
                <a:cs typeface="Arial"/>
                <a:sym typeface="Arial"/>
              </a:rPr>
              <a:t>, 2021). </a:t>
            </a:r>
            <a:endParaRPr sz="2000" b="0" i="0" u="none" strike="noStrike" cap="none" dirty="0">
              <a:solidFill>
                <a:srgbClr val="D8D8D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12" name="Google Shape;112;p13"/>
          <p:cNvSpPr/>
          <p:nvPr/>
        </p:nvSpPr>
        <p:spPr>
          <a:xfrm>
            <a:off x="930465" y="2941769"/>
            <a:ext cx="144447" cy="1942836"/>
          </a:xfrm>
          <a:prstGeom prst="parallelogram">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3" name="Google Shape;113;p13"/>
          <p:cNvPicPr preferRelativeResize="0"/>
          <p:nvPr/>
        </p:nvPicPr>
        <p:blipFill rotWithShape="1">
          <a:blip r:embed="rId5">
            <a:alphaModFix/>
          </a:blip>
          <a:srcRect t="67293" b="-197"/>
          <a:stretch/>
        </p:blipFill>
        <p:spPr>
          <a:xfrm>
            <a:off x="14558698" y="1219871"/>
            <a:ext cx="4365625" cy="768886"/>
          </a:xfrm>
          <a:prstGeom prst="rect">
            <a:avLst/>
          </a:prstGeom>
          <a:noFill/>
          <a:ln>
            <a:noFill/>
          </a:ln>
        </p:spPr>
      </p:pic>
      <p:sp>
        <p:nvSpPr>
          <p:cNvPr id="114" name="Google Shape;114;p13"/>
          <p:cNvSpPr/>
          <p:nvPr/>
        </p:nvSpPr>
        <p:spPr>
          <a:xfrm>
            <a:off x="4833219" y="10591309"/>
            <a:ext cx="5118436" cy="2515800"/>
          </a:xfrm>
          <a:prstGeom prst="parallelogram">
            <a:avLst>
              <a:gd name="adj" fmla="val 0"/>
            </a:avLst>
          </a:prstGeom>
          <a:solidFill>
            <a:schemeClr val="bg1"/>
          </a:solidFill>
          <a:ln>
            <a:solidFill>
              <a:schemeClr val="accent6"/>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a:p>
        </p:txBody>
      </p:sp>
      <p:sp>
        <p:nvSpPr>
          <p:cNvPr id="115" name="Google Shape;115;p13"/>
          <p:cNvSpPr txBox="1"/>
          <p:nvPr/>
        </p:nvSpPr>
        <p:spPr>
          <a:xfrm>
            <a:off x="4931010" y="10650327"/>
            <a:ext cx="5607277" cy="2739171"/>
          </a:xfrm>
          <a:prstGeom prst="rect">
            <a:avLst/>
          </a:prstGeom>
          <a:noFill/>
          <a:ln>
            <a:noFill/>
          </a:ln>
        </p:spPr>
        <p:txBody>
          <a:bodyPr spcFirstLastPara="1" wrap="square" lIns="91425" tIns="45700" rIns="91425" bIns="45700" anchor="t" anchorCtr="0">
            <a:spAutoFit/>
          </a:bodyPr>
          <a:lstStyle/>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Yield</a:t>
            </a:r>
            <a:endParaRPr sz="1300" b="1" i="1" dirty="0"/>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Energy-use </a:t>
            </a:r>
            <a:endParaRPr sz="1300" b="1" i="1" dirty="0"/>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Maintainability </a:t>
            </a:r>
            <a:endParaRPr sz="1300" b="1" i="1" dirty="0"/>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Water efficiency</a:t>
            </a:r>
            <a:endParaRPr sz="1900" b="1" i="1" u="none" strike="noStrike" cap="none" dirty="0">
              <a:solidFill>
                <a:schemeClr val="lt1"/>
              </a:solidFill>
              <a:latin typeface="Arial"/>
              <a:ea typeface="Arial"/>
              <a:cs typeface="Arial"/>
              <a:sym typeface="Arial"/>
            </a:endParaRPr>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Scaffolding and structure stability</a:t>
            </a:r>
            <a:endParaRPr sz="1900" b="1" i="1" u="none" strike="noStrike" cap="none" dirty="0">
              <a:solidFill>
                <a:srgbClr val="548135"/>
              </a:solidFill>
              <a:latin typeface="Arial"/>
              <a:ea typeface="Arial"/>
              <a:cs typeface="Arial"/>
              <a:sym typeface="Arial"/>
            </a:endParaRPr>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Structure modularity and scalability </a:t>
            </a:r>
            <a:endParaRPr sz="1300" b="1" i="1" dirty="0"/>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u="none" strike="noStrike" cap="none" dirty="0">
                <a:solidFill>
                  <a:srgbClr val="548135"/>
                </a:solidFill>
                <a:latin typeface="Arial"/>
                <a:ea typeface="Arial"/>
                <a:cs typeface="Arial"/>
                <a:sym typeface="Arial"/>
              </a:rPr>
              <a:t>Complexity in managing</a:t>
            </a:r>
            <a:endParaRPr lang="en-US" sz="1900" b="1" i="1" dirty="0">
              <a:solidFill>
                <a:srgbClr val="548135"/>
              </a:solidFill>
            </a:endParaRPr>
          </a:p>
          <a:p>
            <a:pPr marL="444500" marR="0" lvl="0" indent="-336550" algn="l" rtl="0">
              <a:lnSpc>
                <a:spcPct val="100000"/>
              </a:lnSpc>
              <a:spcBef>
                <a:spcPts val="0"/>
              </a:spcBef>
              <a:spcAft>
                <a:spcPts val="0"/>
              </a:spcAft>
              <a:buClr>
                <a:srgbClr val="000000"/>
              </a:buClr>
              <a:buSzPts val="1900"/>
              <a:buFont typeface="Noto Sans Symbols"/>
              <a:buChar char="▪"/>
            </a:pPr>
            <a:r>
              <a:rPr lang="en-US" sz="1900" b="1" i="1" dirty="0">
                <a:solidFill>
                  <a:srgbClr val="548135"/>
                </a:solidFill>
              </a:rPr>
              <a:t>C</a:t>
            </a:r>
            <a:r>
              <a:rPr lang="en-US" sz="1900" b="1" i="1" u="none" strike="noStrike" cap="none" dirty="0">
                <a:solidFill>
                  <a:srgbClr val="548135"/>
                </a:solidFill>
                <a:latin typeface="Arial"/>
                <a:ea typeface="Arial"/>
                <a:cs typeface="Arial"/>
                <a:sym typeface="Arial"/>
              </a:rPr>
              <a:t>ontrolling and degree of automation</a:t>
            </a:r>
            <a:endParaRPr sz="1300" b="1" i="1" dirty="0"/>
          </a:p>
          <a:p>
            <a:pPr marL="444500" marR="0" lvl="0" indent="-215900" algn="l" rtl="0">
              <a:lnSpc>
                <a:spcPct val="100000"/>
              </a:lnSpc>
              <a:spcBef>
                <a:spcPts val="0"/>
              </a:spcBef>
              <a:spcAft>
                <a:spcPts val="0"/>
              </a:spcAft>
              <a:buClr>
                <a:srgbClr val="000000"/>
              </a:buClr>
              <a:buSzPts val="2000"/>
              <a:buFont typeface="Noto Sans Symbols"/>
              <a:buNone/>
            </a:pPr>
            <a:endParaRPr sz="2000" b="1" i="1" u="none" strike="noStrike" cap="none" dirty="0">
              <a:solidFill>
                <a:srgbClr val="548135"/>
              </a:solidFill>
              <a:latin typeface="Arial"/>
              <a:ea typeface="Arial"/>
              <a:cs typeface="Arial"/>
              <a:sym typeface="Arial"/>
            </a:endParaRPr>
          </a:p>
        </p:txBody>
      </p:sp>
      <p:sp>
        <p:nvSpPr>
          <p:cNvPr id="116" name="Google Shape;116;p13"/>
          <p:cNvSpPr txBox="1"/>
          <p:nvPr/>
        </p:nvSpPr>
        <p:spPr>
          <a:xfrm>
            <a:off x="847925" y="23856288"/>
            <a:ext cx="8905800" cy="3478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2000" dirty="0">
                <a:solidFill>
                  <a:srgbClr val="D8D8D8"/>
                </a:solidFill>
              </a:rPr>
              <a:t>Likewise, our project uses the same principle to pump and recycle water, and the closed-loop system enables us to save water. Furthermore, our farm uses both artificial and sunlight for plant growth, which minimizes costs and optimizes yield production. Which is estimated to be around 52,436 spinach plants per acre. Both projects above have a location limitation because they depend primarily on sunlight, which is not possible in NRW. Our project is a pioneer in building a combination structure of the conventional A-frame and the box unit vertical farms to get the advantages of both and reduce their downsides. Good hydroponic systems address the aforementioned parameters; great hydroponic systems master them. </a:t>
            </a:r>
            <a:endParaRPr sz="2000" dirty="0">
              <a:solidFill>
                <a:srgbClr val="D8D8D8"/>
              </a:solidFill>
            </a:endParaRPr>
          </a:p>
          <a:p>
            <a:pPr marL="0" lvl="0" indent="0" algn="l" rtl="0">
              <a:spcBef>
                <a:spcPts val="0"/>
              </a:spcBef>
              <a:spcAft>
                <a:spcPts val="0"/>
              </a:spcAft>
              <a:buNone/>
            </a:pPr>
            <a:endParaRPr dirty="0">
              <a:latin typeface="Calibri"/>
              <a:ea typeface="Calibri"/>
              <a:cs typeface="Calibri"/>
              <a:sym typeface="Calibri"/>
            </a:endParaRPr>
          </a:p>
        </p:txBody>
      </p:sp>
      <p:pic>
        <p:nvPicPr>
          <p:cNvPr id="117" name="Google Shape;117;p13"/>
          <p:cNvPicPr preferRelativeResize="0"/>
          <p:nvPr/>
        </p:nvPicPr>
        <p:blipFill rotWithShape="1">
          <a:blip r:embed="rId12">
            <a:alphaModFix/>
          </a:blip>
          <a:srcRect l="15" r="-27" b="1540"/>
          <a:stretch/>
        </p:blipFill>
        <p:spPr>
          <a:xfrm>
            <a:off x="11335563" y="11328931"/>
            <a:ext cx="8796477" cy="2717438"/>
          </a:xfrm>
          <a:prstGeom prst="rect">
            <a:avLst/>
          </a:prstGeom>
          <a:noFill/>
          <a:ln>
            <a:solidFill>
              <a:schemeClr val="accent6"/>
            </a:solidFill>
          </a:ln>
        </p:spPr>
      </p:pic>
      <p:sp>
        <p:nvSpPr>
          <p:cNvPr id="118" name="Google Shape;118;p13"/>
          <p:cNvSpPr txBox="1"/>
          <p:nvPr/>
        </p:nvSpPr>
        <p:spPr>
          <a:xfrm>
            <a:off x="11335563" y="14046203"/>
            <a:ext cx="8810679" cy="461635"/>
          </a:xfrm>
          <a:prstGeom prst="rect">
            <a:avLst/>
          </a:prstGeom>
          <a:solidFill>
            <a:schemeClr val="bg1"/>
          </a:solidFill>
          <a:ln>
            <a:solidFill>
              <a:schemeClr val="accent6"/>
            </a:solid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chemeClr val="dk1"/>
              </a:buClr>
              <a:buSzPts val="1100"/>
              <a:buFont typeface="Arial"/>
              <a:buNone/>
            </a:pPr>
            <a:r>
              <a:rPr lang="en-US" sz="1200" b="0" i="1" u="none" strike="noStrike" cap="none" dirty="0">
                <a:solidFill>
                  <a:schemeClr val="dk1"/>
                </a:solidFill>
                <a:latin typeface="Arial"/>
                <a:ea typeface="Arial"/>
                <a:cs typeface="Arial"/>
                <a:sym typeface="Arial"/>
              </a:rPr>
              <a:t>Figure </a:t>
            </a:r>
            <a:r>
              <a:rPr lang="en-US" sz="1200" i="1" dirty="0">
                <a:solidFill>
                  <a:schemeClr val="dk1"/>
                </a:solidFill>
              </a:rPr>
              <a:t>3</a:t>
            </a:r>
            <a:r>
              <a:rPr lang="en-US" sz="1200" b="0" i="1" u="none" strike="noStrike" cap="none" dirty="0">
                <a:solidFill>
                  <a:schemeClr val="dk1"/>
                </a:solidFill>
                <a:latin typeface="Arial"/>
                <a:ea typeface="Arial"/>
                <a:cs typeface="Arial"/>
                <a:sym typeface="Arial"/>
              </a:rPr>
              <a:t>: </a:t>
            </a:r>
            <a:r>
              <a:rPr lang="en-US" sz="1200" i="1" dirty="0">
                <a:solidFill>
                  <a:schemeClr val="dk1"/>
                </a:solidFill>
              </a:rPr>
              <a:t>Control System</a:t>
            </a:r>
            <a:endParaRPr sz="1600" b="0" i="0" u="none" strike="noStrike" cap="none" dirty="0">
              <a:solidFill>
                <a:schemeClr val="dk1"/>
              </a:solidFill>
              <a:latin typeface="Arial"/>
              <a:ea typeface="Arial"/>
              <a:cs typeface="Arial"/>
              <a:sym typeface="Arial"/>
            </a:endParaRPr>
          </a:p>
        </p:txBody>
      </p:sp>
      <p:sp>
        <p:nvSpPr>
          <p:cNvPr id="33" name="Google Shape;91;p13">
            <a:extLst>
              <a:ext uri="{FF2B5EF4-FFF2-40B4-BE49-F238E27FC236}">
                <a16:creationId xmlns:a16="http://schemas.microsoft.com/office/drawing/2014/main" id="{54A250FB-5FAE-C046-8C46-6B94E93A8D3F}"/>
              </a:ext>
            </a:extLst>
          </p:cNvPr>
          <p:cNvSpPr txBox="1"/>
          <p:nvPr/>
        </p:nvSpPr>
        <p:spPr>
          <a:xfrm>
            <a:off x="774633" y="9861864"/>
            <a:ext cx="3868431"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lang="en-US" sz="1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3C47D"/>
                </a:solidFill>
                <a:latin typeface="Arial"/>
                <a:ea typeface="Arial"/>
                <a:cs typeface="Arial"/>
                <a:sym typeface="Arial"/>
              </a:rPr>
              <a:t>Related Work</a:t>
            </a: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dirty="0">
                <a:solidFill>
                  <a:srgbClr val="D8D8D8"/>
                </a:solidFill>
                <a:latin typeface="Arial"/>
                <a:ea typeface="Arial"/>
                <a:cs typeface="Arial"/>
                <a:sym typeface="Arial"/>
              </a:rPr>
              <a:t>Many crops and food companies around the globe moved to spread vertical farms instead of conventional ones to save space, energy and even bring more profits. When it comes to business models, vertical farms exist in various ways with idiosyncratic combinations of the following prime parameters:</a:t>
            </a:r>
            <a:endParaRPr sz="2000" b="0" i="0" u="none" strike="noStrike" cap="none" dirty="0">
              <a:solidFill>
                <a:srgbClr val="D8D8D8"/>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andar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1299</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Noto Sans Symbols</vt:lpstr>
      <vt:lpstr>Times New Roman</vt:lpstr>
      <vt:lpstr>Standard</vt:lpstr>
      <vt:lpstr>Vertical Farming Applications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Vertical Farming Applications</dc:title>
  <cp:lastModifiedBy>Microsoft Office User</cp:lastModifiedBy>
  <cp:revision>15</cp:revision>
  <dcterms:modified xsi:type="dcterms:W3CDTF">2022-01-13T15:38:22Z</dcterms:modified>
</cp:coreProperties>
</file>